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3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4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5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37" r:id="rId3"/>
    <p:sldMasterId id="2147483802" r:id="rId4"/>
    <p:sldMasterId id="2147483867" r:id="rId5"/>
    <p:sldMasterId id="2147483934" r:id="rId6"/>
  </p:sldMasterIdLst>
  <p:notesMasterIdLst>
    <p:notesMasterId r:id="rId37"/>
  </p:notesMasterIdLst>
  <p:sldIdLst>
    <p:sldId id="2147374799" r:id="rId7"/>
    <p:sldId id="2147374800" r:id="rId8"/>
    <p:sldId id="2147374798" r:id="rId9"/>
    <p:sldId id="2147483565" r:id="rId10"/>
    <p:sldId id="2147483566" r:id="rId11"/>
    <p:sldId id="276" r:id="rId12"/>
    <p:sldId id="2147483567" r:id="rId13"/>
    <p:sldId id="2147483568" r:id="rId14"/>
    <p:sldId id="2147483574" r:id="rId15"/>
    <p:sldId id="262" r:id="rId16"/>
    <p:sldId id="2147483564" r:id="rId17"/>
    <p:sldId id="2147483570" r:id="rId18"/>
    <p:sldId id="264" r:id="rId19"/>
    <p:sldId id="2147483569" r:id="rId20"/>
    <p:sldId id="265" r:id="rId21"/>
    <p:sldId id="258" r:id="rId22"/>
    <p:sldId id="2147374809" r:id="rId23"/>
    <p:sldId id="2147483612" r:id="rId24"/>
    <p:sldId id="2147483571" r:id="rId25"/>
    <p:sldId id="2147483572" r:id="rId26"/>
    <p:sldId id="2147483573" r:id="rId27"/>
    <p:sldId id="2147483510" r:id="rId28"/>
    <p:sldId id="272" r:id="rId29"/>
    <p:sldId id="2147483642" r:id="rId30"/>
    <p:sldId id="2147374807" r:id="rId31"/>
    <p:sldId id="282" r:id="rId32"/>
    <p:sldId id="2147374806" r:id="rId33"/>
    <p:sldId id="2147483644" r:id="rId34"/>
    <p:sldId id="2147483643" r:id="rId35"/>
    <p:sldId id="21473748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7DB95-1838-4CDF-A593-E79D49D7C11A}" v="17" dt="2025-11-19T15:00:58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5726" autoAdjust="0"/>
  </p:normalViewPr>
  <p:slideViewPr>
    <p:cSldViewPr snapToGrid="0">
      <p:cViewPr varScale="1">
        <p:scale>
          <a:sx n="83" d="100"/>
          <a:sy n="83" d="100"/>
        </p:scale>
        <p:origin x="82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mdcloud-my.sharepoint.com/personal/shiva_amd_com/Documents/Desktop/master/Epyc/SQLServerPerfClaim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mdcloud-my.sharepoint.com/personal/shiva_amd_com/Documents/Desktop/master/Epyc/SQLServerPerfClaim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ResultSummary!$A$9:$B$9</c:f>
              <c:strCache>
                <c:ptCount val="2"/>
                <c:pt idx="0">
                  <c:v>2P 16C</c:v>
                </c:pt>
                <c:pt idx="1">
                  <c:v>XEON 6544Y</c:v>
                </c:pt>
              </c:strCache>
            </c:strRef>
          </c:tx>
          <c:spPr>
            <a:gradFill>
              <a:gsLst>
                <a:gs pos="75000">
                  <a:srgbClr val="A9D5ED"/>
                </a:gs>
                <a:gs pos="0">
                  <a:srgbClr val="CFE7F5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ResultSummary!$I$9</c:f>
              <c:numCache>
                <c:formatCode>0.00</c:formatCode>
                <c:ptCount val="1"/>
                <c:pt idx="0">
                  <c:v>0.71805917877841741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C-46E5-B76A-3A28292DCCB1}"/>
            </c:ext>
          </c:extLst>
        </c:ser>
        <c:ser>
          <c:idx val="0"/>
          <c:order val="1"/>
          <c:tx>
            <c:strRef>
              <c:f>ResultSummary!$A$3:$B$3</c:f>
              <c:strCache>
                <c:ptCount val="2"/>
                <c:pt idx="0">
                  <c:v>2P 16C</c:v>
                </c:pt>
                <c:pt idx="1">
                  <c:v>EPYC  9124</c:v>
                </c:pt>
              </c:strCache>
            </c:strRef>
          </c:tx>
          <c:spPr>
            <a:gradFill>
              <a:gsLst>
                <a:gs pos="75000">
                  <a:srgbClr val="D7CDDB"/>
                </a:gs>
                <a:gs pos="0">
                  <a:srgbClr val="E6E0E8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ResultSummary!$I$3</c:f>
              <c:numCache>
                <c:formatCode>0.00</c:formatCode>
                <c:ptCount val="1"/>
                <c:pt idx="0">
                  <c:v>0.83948565969175493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BC-46E5-B76A-3A28292DCCB1}"/>
            </c:ext>
          </c:extLst>
        </c:ser>
        <c:ser>
          <c:idx val="3"/>
          <c:order val="2"/>
          <c:tx>
            <c:strRef>
              <c:f>ResultSummary!$A$7:$B$7</c:f>
              <c:strCache>
                <c:ptCount val="2"/>
                <c:pt idx="0">
                  <c:v>1P 32C HF</c:v>
                </c:pt>
                <c:pt idx="1">
                  <c:v>EPYC 9375F</c:v>
                </c:pt>
              </c:strCache>
            </c:strRef>
          </c:tx>
          <c:spPr>
            <a:gradFill>
              <a:gsLst>
                <a:gs pos="75000">
                  <a:srgbClr val="FFC6CC"/>
                </a:gs>
                <a:gs pos="0">
                  <a:srgbClr val="FFE5E7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ResultSummary!$I$7</c:f>
              <c:numCache>
                <c:formatCode>0.00</c:formatCode>
                <c:ptCount val="1"/>
                <c:pt idx="0">
                  <c:v>0.93662433381601728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BC-46E5-B76A-3A28292DCC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36762224"/>
        <c:axId val="1436764624"/>
      </c:barChart>
      <c:catAx>
        <c:axId val="1436762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1436764624"/>
        <c:crosses val="autoZero"/>
        <c:auto val="1"/>
        <c:lblAlgn val="ctr"/>
        <c:lblOffset val="100"/>
        <c:noMultiLvlLbl val="0"/>
      </c:catAx>
      <c:valAx>
        <c:axId val="1436764624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NORMALIZED PERFORMANCE</a:t>
                </a:r>
              </a:p>
            </c:rich>
          </c:tx>
          <c:layout>
            <c:manualLayout>
              <c:xMode val="edge"/>
              <c:yMode val="edge"/>
              <c:x val="2.392490698833496E-3"/>
              <c:y val="0.14497263001013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7622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615108543841922E-2"/>
          <c:y val="0.83628633583589607"/>
          <c:w val="0.91027519657244449"/>
          <c:h val="0.14325865016235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ResultSummary!$A$9:$B$9</c:f>
              <c:strCache>
                <c:ptCount val="2"/>
                <c:pt idx="0">
                  <c:v>2P 16C</c:v>
                </c:pt>
                <c:pt idx="1">
                  <c:v>XEON 6544Y</c:v>
                </c:pt>
              </c:strCache>
            </c:strRef>
          </c:tx>
          <c:spPr>
            <a:gradFill>
              <a:gsLst>
                <a:gs pos="75000">
                  <a:srgbClr val="A9D5ED"/>
                </a:gs>
                <a:gs pos="0">
                  <a:srgbClr val="CFE7F5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dLbl>
              <c:idx val="0"/>
              <c:numFmt formatCode="&quot;$&quot;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C82-4355-82E5-C55536C7C4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ResultSummary!$N$9</c:f>
              <c:numCache>
                <c:formatCode>_("$"* #,##0_);_("$"* \(#,##0\);_("$"* "-"??_);_(@_)</c:formatCode>
                <c:ptCount val="1"/>
                <c:pt idx="0">
                  <c:v>2344821.5713351262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82-4355-82E5-C55536C7C437}"/>
            </c:ext>
          </c:extLst>
        </c:ser>
        <c:ser>
          <c:idx val="0"/>
          <c:order val="1"/>
          <c:tx>
            <c:strRef>
              <c:f>ResultSummary!$A$3:$B$3</c:f>
              <c:strCache>
                <c:ptCount val="2"/>
                <c:pt idx="0">
                  <c:v>2P 16C</c:v>
                </c:pt>
                <c:pt idx="1">
                  <c:v>EPYC  9124</c:v>
                </c:pt>
              </c:strCache>
            </c:strRef>
          </c:tx>
          <c:spPr>
            <a:gradFill>
              <a:gsLst>
                <a:gs pos="75000">
                  <a:srgbClr val="D7CDDB"/>
                </a:gs>
                <a:gs pos="0">
                  <a:srgbClr val="E6E0E8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ResultSummary!$N$3</c:f>
              <c:numCache>
                <c:formatCode>_("$"* #,##0_);_("$"* \(#,##0\);_("$"* "-"??_);_(@_)</c:formatCode>
                <c:ptCount val="1"/>
                <c:pt idx="0">
                  <c:v>2005657.4313765559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82-4355-82E5-C55536C7C437}"/>
            </c:ext>
          </c:extLst>
        </c:ser>
        <c:ser>
          <c:idx val="3"/>
          <c:order val="2"/>
          <c:tx>
            <c:strRef>
              <c:f>ResultSummary!$A$7:$B$7</c:f>
              <c:strCache>
                <c:ptCount val="2"/>
                <c:pt idx="0">
                  <c:v>1P 32C HF</c:v>
                </c:pt>
                <c:pt idx="1">
                  <c:v>EPYC 9375F</c:v>
                </c:pt>
              </c:strCache>
            </c:strRef>
          </c:tx>
          <c:spPr>
            <a:gradFill>
              <a:gsLst>
                <a:gs pos="75000">
                  <a:srgbClr val="FFC6CC"/>
                </a:gs>
                <a:gs pos="0">
                  <a:srgbClr val="FFE5E7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ResultSummary!$N$7</c:f>
              <c:numCache>
                <c:formatCode>_("$"* #,##0_);_("$"* \(#,##0\);_("$"* "-"??_);_(@_)</c:formatCode>
                <c:ptCount val="1"/>
                <c:pt idx="0">
                  <c:v>1797647.7773484315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82-4355-82E5-C55536C7C437}"/>
            </c:ext>
          </c:extLst>
        </c:ser>
        <c:ser>
          <c:idx val="2"/>
          <c:order val="3"/>
          <c:tx>
            <c:strRef>
              <c:f>ResultSummary!$A$6:$B$6</c:f>
              <c:strCache>
                <c:ptCount val="2"/>
                <c:pt idx="0">
                  <c:v>1P 16C HF</c:v>
                </c:pt>
                <c:pt idx="1">
                  <c:v>EPYC 9175F</c:v>
                </c:pt>
              </c:strCache>
            </c:strRef>
          </c:tx>
          <c:spPr>
            <a:gradFill>
              <a:gsLst>
                <a:gs pos="75000">
                  <a:srgbClr val="FFCEC1"/>
                </a:gs>
                <a:gs pos="0">
                  <a:srgbClr val="FFE4DD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9050" h="31750" prst="coolSlan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ResultSummary!$N$6</c:f>
              <c:numCache>
                <c:formatCode>_("$"* #,##0_);_("$"* \(#,##0\);_("$"* "-"??_);_(@_)</c:formatCode>
                <c:ptCount val="1"/>
                <c:pt idx="0">
                  <c:v>1463313.1061396934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82-4355-82E5-C55536C7C43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36762224"/>
        <c:axId val="1436764624"/>
      </c:barChart>
      <c:catAx>
        <c:axId val="1436762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1436764624"/>
        <c:crosses val="autoZero"/>
        <c:auto val="1"/>
        <c:lblAlgn val="ctr"/>
        <c:lblOffset val="100"/>
        <c:noMultiLvlLbl val="0"/>
      </c:catAx>
      <c:valAx>
        <c:axId val="1436764624"/>
        <c:scaling>
          <c:orientation val="minMax"/>
          <c:max val="25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762224"/>
        <c:crosses val="autoZero"/>
        <c:crossBetween val="between"/>
        <c:majorUnit val="500000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525198015885602E-2"/>
          <c:y val="0.83657153790354066"/>
          <c:w val="0.94133588541489499"/>
          <c:h val="0.1430090823364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0.67512</cdr:y>
    </cdr:from>
    <cdr:to>
      <cdr:x>0.64466</cdr:x>
      <cdr:y>0.76631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32FDC5-16E4-D2F6-ACA8-CB1A64B4070E}"/>
            </a:ext>
          </a:extLst>
        </cdr:cNvPr>
        <cdr:cNvSpPr txBox="1"/>
      </cdr:nvSpPr>
      <cdr:spPr>
        <a:xfrm xmlns:a="http://schemas.openxmlformats.org/drawingml/2006/main">
          <a:off x="2577230" y="2515000"/>
          <a:ext cx="745644" cy="3397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2P 16c 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4</a:t>
          </a:r>
          <a:r>
            <a:rPr lang="en-US" sz="900" kern="1200" baseline="30000" dirty="0">
              <a:solidFill>
                <a:schemeClr val="tx1"/>
              </a:solidFill>
            </a:rPr>
            <a:t>th</a:t>
          </a:r>
          <a:r>
            <a:rPr lang="en-US" sz="900" kern="1200" dirty="0">
              <a:solidFill>
                <a:schemeClr val="tx1"/>
              </a:solidFill>
            </a:rPr>
            <a:t> Gen EPYC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32 cores/node</a:t>
          </a:r>
        </a:p>
      </cdr:txBody>
    </cdr:sp>
  </cdr:relSizeAnchor>
  <cdr:relSizeAnchor xmlns:cdr="http://schemas.openxmlformats.org/drawingml/2006/chartDrawing">
    <cdr:from>
      <cdr:x>0.72154</cdr:x>
      <cdr:y>0.67512</cdr:y>
    </cdr:from>
    <cdr:to>
      <cdr:x>0.86129</cdr:x>
      <cdr:y>0.76631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216579BC-647C-A966-6D6D-9CE4CCBD1572}"/>
            </a:ext>
          </a:extLst>
        </cdr:cNvPr>
        <cdr:cNvSpPr txBox="1"/>
      </cdr:nvSpPr>
      <cdr:spPr>
        <a:xfrm xmlns:a="http://schemas.openxmlformats.org/drawingml/2006/main">
          <a:off x="3719150" y="2515000"/>
          <a:ext cx="720336" cy="3397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1P 32c </a:t>
          </a:r>
          <a:r>
            <a:rPr lang="en-US" sz="900" kern="1200" dirty="0" err="1">
              <a:solidFill>
                <a:schemeClr val="tx1"/>
              </a:solidFill>
            </a:rPr>
            <a:t>HFrq</a:t>
          </a:r>
          <a:endParaRPr lang="en-US" sz="900" kern="1200" dirty="0">
            <a:solidFill>
              <a:schemeClr val="tx1"/>
            </a:solidFill>
          </a:endParaRP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5</a:t>
          </a:r>
          <a:r>
            <a:rPr lang="en-US" sz="900" kern="1200" baseline="30000" dirty="0">
              <a:solidFill>
                <a:schemeClr val="tx1"/>
              </a:solidFill>
            </a:rPr>
            <a:t>th</a:t>
          </a:r>
          <a:r>
            <a:rPr lang="en-US" sz="900" kern="1200" dirty="0">
              <a:solidFill>
                <a:schemeClr val="tx1"/>
              </a:solidFill>
            </a:rPr>
            <a:t> Gen EPYC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32 cores/node</a:t>
          </a:r>
        </a:p>
      </cdr:txBody>
    </cdr:sp>
  </cdr:relSizeAnchor>
  <cdr:relSizeAnchor xmlns:cdr="http://schemas.openxmlformats.org/drawingml/2006/chartDrawing">
    <cdr:from>
      <cdr:x>0.27416</cdr:x>
      <cdr:y>0.67512</cdr:y>
    </cdr:from>
    <cdr:to>
      <cdr:x>0.41882</cdr:x>
      <cdr:y>0.76631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216579BC-647C-A966-6D6D-9CE4CCBD1572}"/>
            </a:ext>
          </a:extLst>
        </cdr:cNvPr>
        <cdr:cNvSpPr txBox="1"/>
      </cdr:nvSpPr>
      <cdr:spPr>
        <a:xfrm xmlns:a="http://schemas.openxmlformats.org/drawingml/2006/main">
          <a:off x="1413138" y="2515000"/>
          <a:ext cx="745645" cy="3397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2P 16c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5th Gen Xeon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900" kern="1200" dirty="0">
              <a:solidFill>
                <a:schemeClr val="tx1"/>
              </a:solidFill>
            </a:rPr>
            <a:t>32 cores/node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0.27112</cdr:x>
      <cdr:y>0.68226</cdr:y>
    </cdr:from>
    <cdr:to>
      <cdr:x>0.39758</cdr:x>
      <cdr:y>0.76318</cdr:y>
    </cdr:to>
    <cdr:sp macro="" textlink="">
      <cdr:nvSpPr>
        <cdr:cNvPr id="43" name="TextBox 1">
          <a:extLst xmlns:a="http://schemas.openxmlformats.org/drawingml/2006/main">
            <a:ext uri="{FF2B5EF4-FFF2-40B4-BE49-F238E27FC236}">
              <a16:creationId xmlns:a16="http://schemas.microsoft.com/office/drawing/2014/main" id="{A653F483-6A21-ACCF-3D78-0D984EB7F798}"/>
            </a:ext>
          </a:extLst>
        </cdr:cNvPr>
        <cdr:cNvSpPr txBox="1"/>
      </cdr:nvSpPr>
      <cdr:spPr>
        <a:xfrm xmlns:a="http://schemas.openxmlformats.org/drawingml/2006/main">
          <a:off x="1442828" y="2546040"/>
          <a:ext cx="672983" cy="30196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2P 16c 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5</a:t>
          </a:r>
          <a:r>
            <a:rPr lang="en-US" sz="800" kern="1200" baseline="30000" dirty="0">
              <a:solidFill>
                <a:schemeClr val="tx1"/>
              </a:solidFill>
            </a:rPr>
            <a:t>th</a:t>
          </a:r>
          <a:r>
            <a:rPr lang="en-US" sz="800" kern="1200" dirty="0">
              <a:solidFill>
                <a:schemeClr val="tx1"/>
              </a:solidFill>
            </a:rPr>
            <a:t> Gen Xeon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32 cores /node</a:t>
          </a:r>
        </a:p>
      </cdr:txBody>
    </cdr:sp>
  </cdr:relSizeAnchor>
  <cdr:relSizeAnchor xmlns:cdr="http://schemas.openxmlformats.org/drawingml/2006/chartDrawing">
    <cdr:from>
      <cdr:x>0.43944</cdr:x>
      <cdr:y>0.6805</cdr:y>
    </cdr:from>
    <cdr:to>
      <cdr:x>0.56056</cdr:x>
      <cdr:y>0.76141</cdr:y>
    </cdr:to>
    <cdr:sp macro="" textlink="">
      <cdr:nvSpPr>
        <cdr:cNvPr id="44" name="TextBox 1">
          <a:extLst xmlns:a="http://schemas.openxmlformats.org/drawingml/2006/main">
            <a:ext uri="{FF2B5EF4-FFF2-40B4-BE49-F238E27FC236}">
              <a16:creationId xmlns:a16="http://schemas.microsoft.com/office/drawing/2014/main" id="{1A36C0BF-2BA5-BDB9-AF93-DB35BEDA5368}"/>
            </a:ext>
          </a:extLst>
        </cdr:cNvPr>
        <cdr:cNvSpPr txBox="1"/>
      </cdr:nvSpPr>
      <cdr:spPr>
        <a:xfrm xmlns:a="http://schemas.openxmlformats.org/drawingml/2006/main">
          <a:off x="2338560" y="2539437"/>
          <a:ext cx="644547" cy="30197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2P 16c 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4</a:t>
          </a:r>
          <a:r>
            <a:rPr lang="en-US" sz="800" kern="1200" baseline="30000" dirty="0">
              <a:solidFill>
                <a:schemeClr val="tx1"/>
              </a:solidFill>
            </a:rPr>
            <a:t>th</a:t>
          </a:r>
          <a:r>
            <a:rPr lang="en-US" sz="800" kern="1200" dirty="0">
              <a:solidFill>
                <a:schemeClr val="tx1"/>
              </a:solidFill>
            </a:rPr>
            <a:t> Gen EPYC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32 cores/node</a:t>
          </a:r>
        </a:p>
      </cdr:txBody>
    </cdr:sp>
  </cdr:relSizeAnchor>
  <cdr:relSizeAnchor xmlns:cdr="http://schemas.openxmlformats.org/drawingml/2006/chartDrawing">
    <cdr:from>
      <cdr:x>0.60934</cdr:x>
      <cdr:y>0.68117</cdr:y>
    </cdr:from>
    <cdr:to>
      <cdr:x>0.73046</cdr:x>
      <cdr:y>0.76209</cdr:y>
    </cdr:to>
    <cdr:sp macro="" textlink="">
      <cdr:nvSpPr>
        <cdr:cNvPr id="45" name="TextBox 1">
          <a:extLst xmlns:a="http://schemas.openxmlformats.org/drawingml/2006/main">
            <a:ext uri="{FF2B5EF4-FFF2-40B4-BE49-F238E27FC236}">
              <a16:creationId xmlns:a16="http://schemas.microsoft.com/office/drawing/2014/main" id="{04FD8881-9653-2B82-5B36-AE4A1408FC49}"/>
            </a:ext>
          </a:extLst>
        </cdr:cNvPr>
        <cdr:cNvSpPr txBox="1"/>
      </cdr:nvSpPr>
      <cdr:spPr>
        <a:xfrm xmlns:a="http://schemas.openxmlformats.org/drawingml/2006/main">
          <a:off x="3242706" y="2541973"/>
          <a:ext cx="644547" cy="30197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1P 32c </a:t>
          </a:r>
          <a:r>
            <a:rPr lang="en-US" sz="800" kern="1200" dirty="0" err="1">
              <a:solidFill>
                <a:schemeClr val="tx1"/>
              </a:solidFill>
            </a:rPr>
            <a:t>HFrq</a:t>
          </a:r>
          <a:endParaRPr lang="en-US" sz="800" kern="1200" dirty="0">
            <a:solidFill>
              <a:schemeClr val="tx1"/>
            </a:solidFill>
          </a:endParaRP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5</a:t>
          </a:r>
          <a:r>
            <a:rPr lang="en-US" sz="800" kern="1200" baseline="30000" dirty="0">
              <a:solidFill>
                <a:schemeClr val="tx1"/>
              </a:solidFill>
            </a:rPr>
            <a:t>th</a:t>
          </a:r>
          <a:r>
            <a:rPr lang="en-US" sz="800" kern="1200" dirty="0">
              <a:solidFill>
                <a:schemeClr val="tx1"/>
              </a:solidFill>
            </a:rPr>
            <a:t> Gen EPYC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32 cores/node</a:t>
          </a:r>
        </a:p>
      </cdr:txBody>
    </cdr:sp>
  </cdr:relSizeAnchor>
  <cdr:relSizeAnchor xmlns:cdr="http://schemas.openxmlformats.org/drawingml/2006/chartDrawing">
    <cdr:from>
      <cdr:x>0.77808</cdr:x>
      <cdr:y>0.67972</cdr:y>
    </cdr:from>
    <cdr:to>
      <cdr:x>0.8992</cdr:x>
      <cdr:y>0.76064</cdr:y>
    </cdr:to>
    <cdr:sp macro="" textlink="">
      <cdr:nvSpPr>
        <cdr:cNvPr id="46" name="TextBox 1">
          <a:extLst xmlns:a="http://schemas.openxmlformats.org/drawingml/2006/main">
            <a:ext uri="{FF2B5EF4-FFF2-40B4-BE49-F238E27FC236}">
              <a16:creationId xmlns:a16="http://schemas.microsoft.com/office/drawing/2014/main" id="{E45164E0-7EAD-9FEE-F628-91FCE4810737}"/>
            </a:ext>
          </a:extLst>
        </cdr:cNvPr>
        <cdr:cNvSpPr txBox="1"/>
      </cdr:nvSpPr>
      <cdr:spPr>
        <a:xfrm xmlns:a="http://schemas.openxmlformats.org/drawingml/2006/main">
          <a:off x="4140706" y="2536560"/>
          <a:ext cx="644547" cy="30197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1P 16c </a:t>
          </a:r>
          <a:r>
            <a:rPr lang="en-US" sz="800" kern="1200" dirty="0" err="1">
              <a:solidFill>
                <a:schemeClr val="tx1"/>
              </a:solidFill>
            </a:rPr>
            <a:t>HFrq</a:t>
          </a:r>
          <a:endParaRPr lang="en-US" sz="800" kern="1200" dirty="0">
            <a:solidFill>
              <a:schemeClr val="tx1"/>
            </a:solidFill>
          </a:endParaRP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5</a:t>
          </a:r>
          <a:r>
            <a:rPr lang="en-US" sz="800" kern="1200" baseline="30000" dirty="0">
              <a:solidFill>
                <a:schemeClr val="tx1"/>
              </a:solidFill>
            </a:rPr>
            <a:t>th</a:t>
          </a:r>
          <a:r>
            <a:rPr lang="en-US" sz="800" kern="1200" dirty="0">
              <a:solidFill>
                <a:schemeClr val="tx1"/>
              </a:solidFill>
            </a:rPr>
            <a:t> Gen EPYC</a:t>
          </a:r>
        </a:p>
        <a:p xmlns:a="http://schemas.openxmlformats.org/drawingml/2006/main">
          <a:pPr algn="l">
            <a:buClr>
              <a:schemeClr val="accent1"/>
            </a:buClr>
            <a:buSzPct val="60000"/>
          </a:pPr>
          <a:r>
            <a:rPr lang="en-US" sz="800" kern="1200" dirty="0">
              <a:solidFill>
                <a:schemeClr val="tx1"/>
              </a:solidFill>
            </a:rPr>
            <a:t>16 cores/node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1CE84-5070-4AFE-A15A-F24A3518D420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3CF09-D447-4060-ADD2-24F4700D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5F56-CA0B-CE4B-98FC-1D991F0B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7A567-FF5D-8A88-CEB9-E8BE9E39A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BAAC7-622C-9005-2D5C-D76EC5660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showing here are several common use cases for CPU based inference – from Classical Machine Learning, Recommendation systems, Generative AI, and Large Language model inference.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machine learning, which is a workload with strong CPU affinity, you can see an impressive 2.9x perf vs competition and an impressive generational bump as well.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end-to-end AI pipelines which include data prep, data generation, data load, training and inference, represented by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TPCx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-AI, EPYC delivers an even more impressive 3.8x perf vs competition.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that’s a quick summary of performance delivered by 5th gen EPYC while running AI workloads on the CPU alone.</a:t>
            </a:r>
          </a:p>
          <a:p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A321F9B-3235-C34A-9E6B-5C7AEEC5EA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22502-5278-50D9-3C33-01DBE4F123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ABC77E-B352-C073-7975-0ACBFA42D2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11/24/2025 5:08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EDA8-FAED-1C98-6B5A-A3CC31D55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02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1DC17-9CDD-C0C2-D937-6D37F37B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258CB-8F0F-D9B8-A692-B9CC4A819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F1110-2C7C-E480-671C-F1633ADFB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57E4E8F-CAB2-F1BF-23A7-428B51B55DB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B3BA-263D-9375-B92E-6BE7666E48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2E9346-35BD-1D0D-4A6B-753B60CC77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11/24/2025 5:08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90D73-F5DC-38F9-A726-50EB0652A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28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83E3-E145-321D-928E-B75A3556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BEDE5-6761-83F7-8894-BC44BBB6F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0E798-524D-4F5A-3977-72D721FAA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Erin to cover</a:t>
            </a:r>
          </a:p>
          <a:p>
            <a:r>
              <a:rPr lang="en-US"/>
              <a:t>(I can get a black SSMS icon and black Copilot icon if needed)</a:t>
            </a:r>
          </a:p>
          <a:p>
            <a:r>
              <a:rPr lang="en-US"/>
              <a:t>Also, I removed colons ( : ) from each entry…if you hate it I can add them back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20FB146-D563-E821-14CC-C915F396C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6727-761F-9398-808C-AD2633F40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DF5732-19B5-44BA-023E-9FAB41415B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11/24/2025 5:08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E9A9-FF3D-76E6-1A27-8721BDBEA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C46D-566A-8235-CEB6-740B4CBF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ED704-BA0A-FC0A-5432-045D4169A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9C42D-A767-F76F-7C43-989E8011F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43B0-31B1-0083-23F7-08901A5D3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20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Bob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60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CA82E-1107-EB90-103F-CD263B3C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DCAEC-B3FB-1093-C248-076EDAA43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E75ED-FE6B-B8E0-C514-1A7D0B4BD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9FB83-ACF5-01F2-FEAF-724E3380E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8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11/24/2025 5:08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85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AA46-6381-7CC6-4320-36B2FD8D0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B41F7-3062-028B-5281-7CE102B5D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AA8A3-DA22-6F69-A1AF-78C43A37E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mins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C26685-567B-49B2-54E0-ED06DC0375B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D987-7417-1160-B327-40355C5145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63A1C-99D2-0F35-B020-86F0EEF6AB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11/24/2025 5:08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7B98-409C-3ECD-4798-8AAFFAF43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451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FCF7-F1BF-BEEB-1EF7-409C9669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8828C-731C-8940-FC94-5868F2519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A0248-DA88-8EF7-ADEC-B4116B462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So if you are more interested in the core engine, let’s take a look at what is coming with SQL Server 2025.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Optimized Locking 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- Literally, forget about lock escalation. The optimized locking which exists in the cloud for Azure SQL today uses a technology to allow you to avoid lock escalation scenarios and excessive lock memory scenarios. There is hands-free lock management built in now to the engine, and that's going to come for SQL Server 2025.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What about performance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? There is a lot coming here.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Behind the scenes, a lot of your queries are powered by something called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Batch Mode 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that you don't even know is happening – especially for aggregate-type queries or to scan large amounts of data. This works both for </a:t>
            </a:r>
            <a:r>
              <a:rPr lang="en-US" sz="882" b="0" i="0" u="none" strike="noStrike" kern="120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columnstore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and for </a:t>
            </a:r>
            <a:r>
              <a:rPr lang="en-US" sz="882" b="0" i="0" u="none" strike="noStrike" kern="120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rowstore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scenarios. So we've got improvements in that batch mode area.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are several enhancements for </a:t>
            </a:r>
            <a:r>
              <a:rPr lang="en-US" sz="882" b="1" i="0" u="none" strike="noStrike" kern="120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columnstore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indexes, including the ability to do better-ordered indexing and improvements for </a:t>
            </a:r>
            <a:r>
              <a:rPr lang="en-US" sz="882" b="0" i="0" u="none" strike="noStrike" kern="120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columnstore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performance, in general.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For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queried processing 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has been a lot of progress in areas like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intelligent query processing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which helps your queries run faster with no code changes required. More improvements are coming here.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are some enhancements to the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Parameter Sensitive Plan Optimization 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functionality.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is the ability to persist statistics on secondaries with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Query Store 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now which is exciting for your read queries on replicas.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And in addition to that, there's some other enhancements to help you make your queries run faster with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built-in query processing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Everything in this space is going to be done to make sure you </a:t>
            </a:r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get faster with no code changes required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Finally there are some enhancements coming in query execution as well. 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1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Availability</a:t>
            </a:r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: Microsoft has had lot of feedback in this area from a wide range of customers. While they love always on availability groups, there are several situations where they get stuck in a not synchronizing state, and have to manually intervene. With SQL Server 2025 there will be enhanced the algorithms inside availability groups to make sure you get a very reliable failover in those types of scenarios</a:t>
            </a: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is a lot more coming! And Microsoft will share more over the course of this calendar year .</a:t>
            </a:r>
            <a:endParaRPr lang="en-US" sz="882" b="0" i="0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15AC-5557-FE9B-4DD6-407607DB0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62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35A7-6FBE-A283-115E-E7C6FEAE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ACEB4-4FC7-C0D0-EDBD-7001F7A1E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1F93C-BD5C-1C28-F7C1-1A628A95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Bob to cover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5C13-3436-BB4C-7FF0-3C619825C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93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495B6-ABFB-AE2C-E07B-FBD905B4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25986-EF72-9A56-8F57-34A534318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8C999-EFF8-5812-BC98-30C495806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Bob to cover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17D05B-B4BD-C12D-39F3-C0C90F7DFD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CDB9-7430-400B-36A3-AAFDDB452C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D39434-191C-ED8E-2A7F-B04522942CC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11/24/2025 5:08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81A-531A-AD3B-DD8E-BE29A9675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7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1.jpe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e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jpe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6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jpe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jpe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jpeg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jpe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jpe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jpe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F5A46-7F8C-0F8E-06CB-6612C761C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1562"/>
            <a:ext cx="9144000" cy="1734879"/>
          </a:xfrm>
        </p:spPr>
        <p:txBody>
          <a:bodyPr anchor="t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8020E0A-C4B4-A20B-BDC8-223B1F673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6163"/>
            <a:ext cx="9144000" cy="615399"/>
          </a:xfrm>
        </p:spPr>
        <p:txBody>
          <a:bodyPr anchor="b">
            <a:noAutofit/>
          </a:bodyPr>
          <a:lstStyle>
            <a:lvl1pPr marL="0" indent="0" algn="l">
              <a:buNone/>
              <a:defRPr sz="2600">
                <a:solidFill>
                  <a:schemeClr val="accent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ABA5DC-B158-6A58-569A-9A254B85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87801F-7495-C5D4-9208-F1B22B7D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807230-832A-7776-1E40-BC58B743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74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96175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0702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184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2223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0513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0590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0454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2640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814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466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2149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00066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53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37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24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7167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9482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1246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61905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6818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739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0062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20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3739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0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31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608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855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9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975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400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74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533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1530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28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79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38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5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379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6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60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96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0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74091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700020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4270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00695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9902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9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73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640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901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411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40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740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5285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219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416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458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51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010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2767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3709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85286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605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9584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2697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7852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4973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8994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5777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6703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3714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4764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71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459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29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5577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9075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739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5640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12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3404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49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0348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43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53403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848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9745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37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536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977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758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98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639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358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710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555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0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970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425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000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3582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302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94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959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22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42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023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417A5-4E30-F0BE-0D9F-223AE33D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BC9B3B-7ACB-CA18-C7C8-9EDE8435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C486CB-C05E-5646-8BA9-C92B1658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6D4F55-B1B1-020C-975A-311F55AD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0CFCEF-A27B-57F4-9E56-2D562785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0969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06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22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2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0979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875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1020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520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78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7552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460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289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8996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527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804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3039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1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376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809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01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626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701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067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143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2818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631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2644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0380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8801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02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1632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9895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3364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72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1469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4168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75863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19990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0137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831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995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1571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90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510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052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90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0150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8401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0006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8546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243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616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8942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692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32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133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41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568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766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35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405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681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10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02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801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9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339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691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91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27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46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63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dirty="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55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8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4118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661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B28-A851-3454-1EDC-BC938BF6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C388-EF73-C6ED-33D1-2A620EBF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236B-085D-ACF9-2299-73F946F1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5793-EBD3-4AF1-B8AC-CE9D4B95A621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469D-5CDF-E1C4-67E6-481AC484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4465F-0D0F-D06B-93C3-AE0527EA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8923-7938-4243-B705-9E7F75DA72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273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6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0558-C5DC-8E0B-D0DA-73680F65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1DC6-F484-B201-9FEA-A3320EC93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54D0A-7DA8-B1C2-AF48-A08F4B574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35980-138B-415F-4F91-8A70533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5793-EBD3-4AF1-B8AC-CE9D4B95A621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416D1-ECC1-EF59-2647-854C3326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97B01-F173-E7F7-F241-B0F71E8E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8923-7938-4243-B705-9E7F75DA72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71214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80F84BD0-616B-5158-BD28-96CA7BB51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DFDC8B6A-3640-D600-39FD-41ADFBE1B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Graphic 2">
            <a:extLst>
              <a:ext uri="{FF2B5EF4-FFF2-40B4-BE49-F238E27FC236}">
                <a16:creationId xmlns:a16="http://schemas.microsoft.com/office/drawing/2014/main" id="{E937196D-5DEA-7A23-E8EC-B71791A3680E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0078D4"/>
              </a:gs>
              <a:gs pos="43000">
                <a:srgbClr val="8661C5"/>
              </a:gs>
              <a:gs pos="99000">
                <a:srgbClr val="C03B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56602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FC91398B-F48C-747C-BA1A-9C49CDE31D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577D3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199" y="3962399"/>
            <a:ext cx="5577839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49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602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1866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5373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600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0985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2755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7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037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944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7630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969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933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757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417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912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6932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2128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446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0140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506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094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5903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732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1182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53927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6875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4061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83506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st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1749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4933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30160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4042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44187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190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27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69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2398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0014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936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159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239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3122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ircular object&#10;&#10;AI-generated content may be incorrect.">
            <a:extLst>
              <a:ext uri="{FF2B5EF4-FFF2-40B4-BE49-F238E27FC236}">
                <a16:creationId xmlns:a16="http://schemas.microsoft.com/office/drawing/2014/main" id="{004046E4-11B5-B5E9-84F0-ECD5D527B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4008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271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15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ribbon&#10;&#10;AI-generated content may be incorrect.">
            <a:extLst>
              <a:ext uri="{FF2B5EF4-FFF2-40B4-BE49-F238E27FC236}">
                <a16:creationId xmlns:a16="http://schemas.microsoft.com/office/drawing/2014/main" id="{8B0353B4-4D23-0FC8-451C-5991F910C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7262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7996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16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5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8974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440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524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572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375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27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8578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091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618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44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725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0772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621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9765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4932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81720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9617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4908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25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366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73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751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r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07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5305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62037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81763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689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4200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0563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731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577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19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74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th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10204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486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8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46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085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071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203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22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85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88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39151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39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89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92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68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7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7825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696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803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5038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7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166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8501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601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3159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24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41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0299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738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227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785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073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7019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025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23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0761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3834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1479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4894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0008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1490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4544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8153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image" Target="../media/image13.png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image" Target="../media/image14.svg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23.xml"/><Relationship Id="rId50" Type="http://schemas.openxmlformats.org/officeDocument/2006/relationships/slideLayout" Target="../slideLayouts/slideLayout126.xml"/><Relationship Id="rId55" Type="http://schemas.openxmlformats.org/officeDocument/2006/relationships/slideLayout" Target="../slideLayouts/slideLayout131.xml"/><Relationship Id="rId6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9.xml"/><Relationship Id="rId58" Type="http://schemas.openxmlformats.org/officeDocument/2006/relationships/slideLayout" Target="../slideLayouts/slideLayout134.xml"/><Relationship Id="rId66" Type="http://schemas.openxmlformats.org/officeDocument/2006/relationships/image" Target="../media/image13.png"/><Relationship Id="rId5" Type="http://schemas.openxmlformats.org/officeDocument/2006/relationships/slideLayout" Target="../slideLayouts/slideLayout81.xml"/><Relationship Id="rId61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32.xml"/><Relationship Id="rId64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22.xml"/><Relationship Id="rId59" Type="http://schemas.openxmlformats.org/officeDocument/2006/relationships/slideLayout" Target="../slideLayouts/slideLayout135.xml"/><Relationship Id="rId67" Type="http://schemas.openxmlformats.org/officeDocument/2006/relationships/image" Target="../media/image14.svg"/><Relationship Id="rId20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117.xml"/><Relationship Id="rId54" Type="http://schemas.openxmlformats.org/officeDocument/2006/relationships/slideLayout" Target="../slideLayouts/slideLayout130.xml"/><Relationship Id="rId6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25.xml"/><Relationship Id="rId57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8.xml"/><Relationship Id="rId60" Type="http://schemas.openxmlformats.org/officeDocument/2006/relationships/slideLayout" Target="../slideLayouts/slideLayout136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1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42" Type="http://schemas.openxmlformats.org/officeDocument/2006/relationships/slideLayout" Target="../slideLayouts/slideLayout182.xml"/><Relationship Id="rId47" Type="http://schemas.openxmlformats.org/officeDocument/2006/relationships/slideLayout" Target="../slideLayouts/slideLayout187.xml"/><Relationship Id="rId50" Type="http://schemas.openxmlformats.org/officeDocument/2006/relationships/slideLayout" Target="../slideLayouts/slideLayout190.xml"/><Relationship Id="rId55" Type="http://schemas.openxmlformats.org/officeDocument/2006/relationships/slideLayout" Target="../slideLayouts/slideLayout195.xml"/><Relationship Id="rId6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9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77.xml"/><Relationship Id="rId40" Type="http://schemas.openxmlformats.org/officeDocument/2006/relationships/slideLayout" Target="../slideLayouts/slideLayout180.xml"/><Relationship Id="rId45" Type="http://schemas.openxmlformats.org/officeDocument/2006/relationships/slideLayout" Target="../slideLayouts/slideLayout185.xml"/><Relationship Id="rId53" Type="http://schemas.openxmlformats.org/officeDocument/2006/relationships/slideLayout" Target="../slideLayouts/slideLayout193.xml"/><Relationship Id="rId58" Type="http://schemas.openxmlformats.org/officeDocument/2006/relationships/slideLayout" Target="../slideLayouts/slideLayout198.xml"/><Relationship Id="rId66" Type="http://schemas.openxmlformats.org/officeDocument/2006/relationships/image" Target="../media/image13.png"/><Relationship Id="rId5" Type="http://schemas.openxmlformats.org/officeDocument/2006/relationships/slideLayout" Target="../slideLayouts/slideLayout145.xml"/><Relationship Id="rId61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43" Type="http://schemas.openxmlformats.org/officeDocument/2006/relationships/slideLayout" Target="../slideLayouts/slideLayout183.xml"/><Relationship Id="rId48" Type="http://schemas.openxmlformats.org/officeDocument/2006/relationships/slideLayout" Target="../slideLayouts/slideLayout188.xml"/><Relationship Id="rId56" Type="http://schemas.openxmlformats.org/officeDocument/2006/relationships/slideLayout" Target="../slideLayouts/slideLayout196.xml"/><Relationship Id="rId64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148.xml"/><Relationship Id="rId51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38" Type="http://schemas.openxmlformats.org/officeDocument/2006/relationships/slideLayout" Target="../slideLayouts/slideLayout178.xml"/><Relationship Id="rId46" Type="http://schemas.openxmlformats.org/officeDocument/2006/relationships/slideLayout" Target="../slideLayouts/slideLayout186.xml"/><Relationship Id="rId59" Type="http://schemas.openxmlformats.org/officeDocument/2006/relationships/slideLayout" Target="../slideLayouts/slideLayout199.xml"/><Relationship Id="rId67" Type="http://schemas.openxmlformats.org/officeDocument/2006/relationships/image" Target="../media/image14.svg"/><Relationship Id="rId20" Type="http://schemas.openxmlformats.org/officeDocument/2006/relationships/slideLayout" Target="../slideLayouts/slideLayout160.xml"/><Relationship Id="rId41" Type="http://schemas.openxmlformats.org/officeDocument/2006/relationships/slideLayout" Target="../slideLayouts/slideLayout181.xml"/><Relationship Id="rId54" Type="http://schemas.openxmlformats.org/officeDocument/2006/relationships/slideLayout" Target="../slideLayouts/slideLayout194.xml"/><Relationship Id="rId6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49" Type="http://schemas.openxmlformats.org/officeDocument/2006/relationships/slideLayout" Target="../slideLayouts/slideLayout189.xml"/><Relationship Id="rId57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71.xml"/><Relationship Id="rId44" Type="http://schemas.openxmlformats.org/officeDocument/2006/relationships/slideLayout" Target="../slideLayouts/slideLayout184.xml"/><Relationship Id="rId52" Type="http://schemas.openxmlformats.org/officeDocument/2006/relationships/slideLayout" Target="../slideLayouts/slideLayout192.xml"/><Relationship Id="rId60" Type="http://schemas.openxmlformats.org/officeDocument/2006/relationships/slideLayout" Target="../slideLayouts/slideLayout200.xml"/><Relationship Id="rId65" Type="http://schemas.openxmlformats.org/officeDocument/2006/relationships/theme" Target="../theme/theme4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39" Type="http://schemas.openxmlformats.org/officeDocument/2006/relationships/slideLayout" Target="../slideLayouts/slideLayout179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30.xml"/><Relationship Id="rId21" Type="http://schemas.openxmlformats.org/officeDocument/2006/relationships/slideLayout" Target="../slideLayouts/slideLayout225.xml"/><Relationship Id="rId42" Type="http://schemas.openxmlformats.org/officeDocument/2006/relationships/slideLayout" Target="../slideLayouts/slideLayout246.xml"/><Relationship Id="rId47" Type="http://schemas.openxmlformats.org/officeDocument/2006/relationships/slideLayout" Target="../slideLayouts/slideLayout251.xml"/><Relationship Id="rId63" Type="http://schemas.openxmlformats.org/officeDocument/2006/relationships/slideLayout" Target="../slideLayouts/slideLayout267.xml"/><Relationship Id="rId68" Type="http://schemas.openxmlformats.org/officeDocument/2006/relationships/image" Target="../media/image13.png"/><Relationship Id="rId7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15.xml"/><Relationship Id="rId24" Type="http://schemas.openxmlformats.org/officeDocument/2006/relationships/slideLayout" Target="../slideLayouts/slideLayout228.xml"/><Relationship Id="rId32" Type="http://schemas.openxmlformats.org/officeDocument/2006/relationships/slideLayout" Target="../slideLayouts/slideLayout236.xml"/><Relationship Id="rId37" Type="http://schemas.openxmlformats.org/officeDocument/2006/relationships/slideLayout" Target="../slideLayouts/slideLayout241.xml"/><Relationship Id="rId40" Type="http://schemas.openxmlformats.org/officeDocument/2006/relationships/slideLayout" Target="../slideLayouts/slideLayout244.xml"/><Relationship Id="rId45" Type="http://schemas.openxmlformats.org/officeDocument/2006/relationships/slideLayout" Target="../slideLayouts/slideLayout249.xml"/><Relationship Id="rId53" Type="http://schemas.openxmlformats.org/officeDocument/2006/relationships/slideLayout" Target="../slideLayouts/slideLayout257.xml"/><Relationship Id="rId58" Type="http://schemas.openxmlformats.org/officeDocument/2006/relationships/slideLayout" Target="../slideLayouts/slideLayout262.xml"/><Relationship Id="rId6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09.xml"/><Relationship Id="rId61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18.xml"/><Relationship Id="rId22" Type="http://schemas.openxmlformats.org/officeDocument/2006/relationships/slideLayout" Target="../slideLayouts/slideLayout226.xml"/><Relationship Id="rId27" Type="http://schemas.openxmlformats.org/officeDocument/2006/relationships/slideLayout" Target="../slideLayouts/slideLayout231.xml"/><Relationship Id="rId30" Type="http://schemas.openxmlformats.org/officeDocument/2006/relationships/slideLayout" Target="../slideLayouts/slideLayout234.xml"/><Relationship Id="rId35" Type="http://schemas.openxmlformats.org/officeDocument/2006/relationships/slideLayout" Target="../slideLayouts/slideLayout239.xml"/><Relationship Id="rId43" Type="http://schemas.openxmlformats.org/officeDocument/2006/relationships/slideLayout" Target="../slideLayouts/slideLayout247.xml"/><Relationship Id="rId48" Type="http://schemas.openxmlformats.org/officeDocument/2006/relationships/slideLayout" Target="../slideLayouts/slideLayout252.xml"/><Relationship Id="rId56" Type="http://schemas.openxmlformats.org/officeDocument/2006/relationships/slideLayout" Target="../slideLayouts/slideLayout260.xml"/><Relationship Id="rId64" Type="http://schemas.openxmlformats.org/officeDocument/2006/relationships/slideLayout" Target="../slideLayouts/slideLayout268.xml"/><Relationship Id="rId69" Type="http://schemas.openxmlformats.org/officeDocument/2006/relationships/image" Target="../media/image14.svg"/><Relationship Id="rId8" Type="http://schemas.openxmlformats.org/officeDocument/2006/relationships/slideLayout" Target="../slideLayouts/slideLayout212.xml"/><Relationship Id="rId51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21.xml"/><Relationship Id="rId25" Type="http://schemas.openxmlformats.org/officeDocument/2006/relationships/slideLayout" Target="../slideLayouts/slideLayout229.xml"/><Relationship Id="rId33" Type="http://schemas.openxmlformats.org/officeDocument/2006/relationships/slideLayout" Target="../slideLayouts/slideLayout237.xml"/><Relationship Id="rId38" Type="http://schemas.openxmlformats.org/officeDocument/2006/relationships/slideLayout" Target="../slideLayouts/slideLayout242.xml"/><Relationship Id="rId46" Type="http://schemas.openxmlformats.org/officeDocument/2006/relationships/slideLayout" Target="../slideLayouts/slideLayout250.xml"/><Relationship Id="rId59" Type="http://schemas.openxmlformats.org/officeDocument/2006/relationships/slideLayout" Target="../slideLayouts/slideLayout263.xml"/><Relationship Id="rId67" Type="http://schemas.openxmlformats.org/officeDocument/2006/relationships/theme" Target="../theme/theme5.xml"/><Relationship Id="rId20" Type="http://schemas.openxmlformats.org/officeDocument/2006/relationships/slideLayout" Target="../slideLayouts/slideLayout224.xml"/><Relationship Id="rId41" Type="http://schemas.openxmlformats.org/officeDocument/2006/relationships/slideLayout" Target="../slideLayouts/slideLayout245.xml"/><Relationship Id="rId54" Type="http://schemas.openxmlformats.org/officeDocument/2006/relationships/slideLayout" Target="../slideLayouts/slideLayout258.xml"/><Relationship Id="rId6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19.xml"/><Relationship Id="rId23" Type="http://schemas.openxmlformats.org/officeDocument/2006/relationships/slideLayout" Target="../slideLayouts/slideLayout227.xml"/><Relationship Id="rId28" Type="http://schemas.openxmlformats.org/officeDocument/2006/relationships/slideLayout" Target="../slideLayouts/slideLayout232.xml"/><Relationship Id="rId36" Type="http://schemas.openxmlformats.org/officeDocument/2006/relationships/slideLayout" Target="../slideLayouts/slideLayout240.xml"/><Relationship Id="rId49" Type="http://schemas.openxmlformats.org/officeDocument/2006/relationships/slideLayout" Target="../slideLayouts/slideLayout253.xml"/><Relationship Id="rId57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14.xml"/><Relationship Id="rId31" Type="http://schemas.openxmlformats.org/officeDocument/2006/relationships/slideLayout" Target="../slideLayouts/slideLayout235.xml"/><Relationship Id="rId44" Type="http://schemas.openxmlformats.org/officeDocument/2006/relationships/slideLayout" Target="../slideLayouts/slideLayout248.xml"/><Relationship Id="rId52" Type="http://schemas.openxmlformats.org/officeDocument/2006/relationships/slideLayout" Target="../slideLayouts/slideLayout256.xml"/><Relationship Id="rId60" Type="http://schemas.openxmlformats.org/officeDocument/2006/relationships/slideLayout" Target="../slideLayouts/slideLayout264.xml"/><Relationship Id="rId6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7.xml"/><Relationship Id="rId18" Type="http://schemas.openxmlformats.org/officeDocument/2006/relationships/slideLayout" Target="../slideLayouts/slideLayout222.xml"/><Relationship Id="rId39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38.xml"/><Relationship Id="rId50" Type="http://schemas.openxmlformats.org/officeDocument/2006/relationships/slideLayout" Target="../slideLayouts/slideLayout254.xml"/><Relationship Id="rId55" Type="http://schemas.openxmlformats.org/officeDocument/2006/relationships/slideLayout" Target="../slideLayouts/slideLayout25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3.xml"/><Relationship Id="rId18" Type="http://schemas.openxmlformats.org/officeDocument/2006/relationships/slideLayout" Target="../slideLayouts/slideLayout288.xml"/><Relationship Id="rId26" Type="http://schemas.openxmlformats.org/officeDocument/2006/relationships/slideLayout" Target="../slideLayouts/slideLayout296.xml"/><Relationship Id="rId39" Type="http://schemas.openxmlformats.org/officeDocument/2006/relationships/slideLayout" Target="../slideLayouts/slideLayout309.xml"/><Relationship Id="rId21" Type="http://schemas.openxmlformats.org/officeDocument/2006/relationships/slideLayout" Target="../slideLayouts/slideLayout291.xml"/><Relationship Id="rId34" Type="http://schemas.openxmlformats.org/officeDocument/2006/relationships/slideLayout" Target="../slideLayouts/slideLayout304.xml"/><Relationship Id="rId42" Type="http://schemas.openxmlformats.org/officeDocument/2006/relationships/slideLayout" Target="../slideLayouts/slideLayout312.xml"/><Relationship Id="rId47" Type="http://schemas.openxmlformats.org/officeDocument/2006/relationships/slideLayout" Target="../slideLayouts/slideLayout317.xml"/><Relationship Id="rId50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2.xml"/><Relationship Id="rId16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9.xml"/><Relationship Id="rId11" Type="http://schemas.openxmlformats.org/officeDocument/2006/relationships/slideLayout" Target="../slideLayouts/slideLayout281.xml"/><Relationship Id="rId24" Type="http://schemas.openxmlformats.org/officeDocument/2006/relationships/slideLayout" Target="../slideLayouts/slideLayout294.xml"/><Relationship Id="rId32" Type="http://schemas.openxmlformats.org/officeDocument/2006/relationships/slideLayout" Target="../slideLayouts/slideLayout302.xml"/><Relationship Id="rId37" Type="http://schemas.openxmlformats.org/officeDocument/2006/relationships/slideLayout" Target="../slideLayouts/slideLayout307.xml"/><Relationship Id="rId40" Type="http://schemas.openxmlformats.org/officeDocument/2006/relationships/slideLayout" Target="../slideLayouts/slideLayout310.xml"/><Relationship Id="rId45" Type="http://schemas.openxmlformats.org/officeDocument/2006/relationships/slideLayout" Target="../slideLayouts/slideLayout315.xml"/><Relationship Id="rId53" Type="http://schemas.openxmlformats.org/officeDocument/2006/relationships/image" Target="../media/image14.svg"/><Relationship Id="rId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80.xml"/><Relationship Id="rId19" Type="http://schemas.openxmlformats.org/officeDocument/2006/relationships/slideLayout" Target="../slideLayouts/slideLayout289.xml"/><Relationship Id="rId31" Type="http://schemas.openxmlformats.org/officeDocument/2006/relationships/slideLayout" Target="../slideLayouts/slideLayout301.xml"/><Relationship Id="rId44" Type="http://schemas.openxmlformats.org/officeDocument/2006/relationships/slideLayout" Target="../slideLayouts/slideLayout314.xml"/><Relationship Id="rId52" Type="http://schemas.openxmlformats.org/officeDocument/2006/relationships/image" Target="../media/image13.png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Relationship Id="rId14" Type="http://schemas.openxmlformats.org/officeDocument/2006/relationships/slideLayout" Target="../slideLayouts/slideLayout284.xml"/><Relationship Id="rId22" Type="http://schemas.openxmlformats.org/officeDocument/2006/relationships/slideLayout" Target="../slideLayouts/slideLayout292.xml"/><Relationship Id="rId27" Type="http://schemas.openxmlformats.org/officeDocument/2006/relationships/slideLayout" Target="../slideLayouts/slideLayout297.xml"/><Relationship Id="rId30" Type="http://schemas.openxmlformats.org/officeDocument/2006/relationships/slideLayout" Target="../slideLayouts/slideLayout300.xml"/><Relationship Id="rId35" Type="http://schemas.openxmlformats.org/officeDocument/2006/relationships/slideLayout" Target="../slideLayouts/slideLayout305.xml"/><Relationship Id="rId43" Type="http://schemas.openxmlformats.org/officeDocument/2006/relationships/slideLayout" Target="../slideLayouts/slideLayout313.xml"/><Relationship Id="rId48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78.xml"/><Relationship Id="rId51" Type="http://schemas.openxmlformats.org/officeDocument/2006/relationships/theme" Target="../theme/theme6.xml"/><Relationship Id="rId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82.xml"/><Relationship Id="rId17" Type="http://schemas.openxmlformats.org/officeDocument/2006/relationships/slideLayout" Target="../slideLayouts/slideLayout287.xml"/><Relationship Id="rId25" Type="http://schemas.openxmlformats.org/officeDocument/2006/relationships/slideLayout" Target="../slideLayouts/slideLayout295.xml"/><Relationship Id="rId33" Type="http://schemas.openxmlformats.org/officeDocument/2006/relationships/slideLayout" Target="../slideLayouts/slideLayout303.xml"/><Relationship Id="rId38" Type="http://schemas.openxmlformats.org/officeDocument/2006/relationships/slideLayout" Target="../slideLayouts/slideLayout308.xml"/><Relationship Id="rId46" Type="http://schemas.openxmlformats.org/officeDocument/2006/relationships/slideLayout" Target="../slideLayouts/slideLayout316.xml"/><Relationship Id="rId20" Type="http://schemas.openxmlformats.org/officeDocument/2006/relationships/slideLayout" Target="../slideLayouts/slideLayout290.xml"/><Relationship Id="rId41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5" Type="http://schemas.openxmlformats.org/officeDocument/2006/relationships/slideLayout" Target="../slideLayouts/slideLayout285.xml"/><Relationship Id="rId23" Type="http://schemas.openxmlformats.org/officeDocument/2006/relationships/slideLayout" Target="../slideLayouts/slideLayout293.xml"/><Relationship Id="rId28" Type="http://schemas.openxmlformats.org/officeDocument/2006/relationships/slideLayout" Target="../slideLayouts/slideLayout298.xml"/><Relationship Id="rId36" Type="http://schemas.openxmlformats.org/officeDocument/2006/relationships/slideLayout" Target="../slideLayouts/slideLayout306.xml"/><Relationship Id="rId49" Type="http://schemas.openxmlformats.org/officeDocument/2006/relationships/slideLayout" Target="../slideLayouts/slideLayout3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5A1F226-5D81-4131-CD55-BE315B6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492"/>
            <a:ext cx="10515600" cy="66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A1B91E-6EFE-9BF3-1320-2900C771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5FEC6F-BFCD-0D51-3254-125F6A76F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F1053-328C-4ED9-82E3-31697017AFB4}" type="datetimeFigureOut">
              <a:rPr lang="pl-PL" smtClean="0"/>
              <a:t>24.11.2025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4E1DB5-E006-7FEC-AA54-9A8DEFC91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97BF6F-4AD0-3A6B-AEB8-DDA7278E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93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985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02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  <p:sldLayoutId id="2147483733" r:id="rId61"/>
    <p:sldLayoutId id="2147483734" r:id="rId62"/>
    <p:sldLayoutId id="2147483735" r:id="rId63"/>
    <p:sldLayoutId id="2147483736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554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778" r:id="rId41"/>
    <p:sldLayoutId id="2147483779" r:id="rId42"/>
    <p:sldLayoutId id="2147483780" r:id="rId43"/>
    <p:sldLayoutId id="2147483781" r:id="rId44"/>
    <p:sldLayoutId id="2147483782" r:id="rId45"/>
    <p:sldLayoutId id="2147483783" r:id="rId46"/>
    <p:sldLayoutId id="2147483784" r:id="rId47"/>
    <p:sldLayoutId id="2147483785" r:id="rId48"/>
    <p:sldLayoutId id="2147483786" r:id="rId49"/>
    <p:sldLayoutId id="2147483787" r:id="rId50"/>
    <p:sldLayoutId id="2147483788" r:id="rId51"/>
    <p:sldLayoutId id="2147483789" r:id="rId52"/>
    <p:sldLayoutId id="2147483790" r:id="rId53"/>
    <p:sldLayoutId id="2147483791" r:id="rId54"/>
    <p:sldLayoutId id="2147483792" r:id="rId55"/>
    <p:sldLayoutId id="2147483793" r:id="rId56"/>
    <p:sldLayoutId id="2147483794" r:id="rId57"/>
    <p:sldLayoutId id="2147483795" r:id="rId58"/>
    <p:sldLayoutId id="2147483796" r:id="rId59"/>
    <p:sldLayoutId id="2147483797" r:id="rId60"/>
    <p:sldLayoutId id="2147483798" r:id="rId61"/>
    <p:sldLayoutId id="2147483799" r:id="rId62"/>
    <p:sldLayoutId id="2147483800" r:id="rId63"/>
    <p:sldLayoutId id="2147483801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59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  <p:sldLayoutId id="2147483843" r:id="rId41"/>
    <p:sldLayoutId id="2147483844" r:id="rId42"/>
    <p:sldLayoutId id="2147483845" r:id="rId43"/>
    <p:sldLayoutId id="2147483846" r:id="rId44"/>
    <p:sldLayoutId id="2147483847" r:id="rId45"/>
    <p:sldLayoutId id="2147483848" r:id="rId46"/>
    <p:sldLayoutId id="2147483849" r:id="rId47"/>
    <p:sldLayoutId id="2147483850" r:id="rId48"/>
    <p:sldLayoutId id="2147483851" r:id="rId49"/>
    <p:sldLayoutId id="2147483852" r:id="rId50"/>
    <p:sldLayoutId id="2147483853" r:id="rId51"/>
    <p:sldLayoutId id="2147483854" r:id="rId52"/>
    <p:sldLayoutId id="2147483855" r:id="rId53"/>
    <p:sldLayoutId id="2147483856" r:id="rId54"/>
    <p:sldLayoutId id="2147483857" r:id="rId55"/>
    <p:sldLayoutId id="2147483858" r:id="rId56"/>
    <p:sldLayoutId id="2147483859" r:id="rId57"/>
    <p:sldLayoutId id="2147483860" r:id="rId58"/>
    <p:sldLayoutId id="2147483861" r:id="rId59"/>
    <p:sldLayoutId id="2147483862" r:id="rId60"/>
    <p:sldLayoutId id="2147483863" r:id="rId61"/>
    <p:sldLayoutId id="2147483864" r:id="rId62"/>
    <p:sldLayoutId id="2147483865" r:id="rId63"/>
    <p:sldLayoutId id="2147483866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 dirty="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 dirty="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 dirty="0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dirty="0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 dirty="0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460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  <p:sldLayoutId id="2147483896" r:id="rId29"/>
    <p:sldLayoutId id="2147483897" r:id="rId30"/>
    <p:sldLayoutId id="2147483898" r:id="rId31"/>
    <p:sldLayoutId id="2147483899" r:id="rId32"/>
    <p:sldLayoutId id="2147483900" r:id="rId33"/>
    <p:sldLayoutId id="2147483901" r:id="rId34"/>
    <p:sldLayoutId id="2147483902" r:id="rId35"/>
    <p:sldLayoutId id="2147483903" r:id="rId36"/>
    <p:sldLayoutId id="2147483904" r:id="rId37"/>
    <p:sldLayoutId id="2147483905" r:id="rId38"/>
    <p:sldLayoutId id="2147483906" r:id="rId39"/>
    <p:sldLayoutId id="2147483907" r:id="rId40"/>
    <p:sldLayoutId id="2147483908" r:id="rId41"/>
    <p:sldLayoutId id="2147483909" r:id="rId42"/>
    <p:sldLayoutId id="2147483910" r:id="rId43"/>
    <p:sldLayoutId id="2147483911" r:id="rId44"/>
    <p:sldLayoutId id="2147483912" r:id="rId45"/>
    <p:sldLayoutId id="2147483913" r:id="rId46"/>
    <p:sldLayoutId id="2147483914" r:id="rId47"/>
    <p:sldLayoutId id="2147483915" r:id="rId48"/>
    <p:sldLayoutId id="2147483916" r:id="rId49"/>
    <p:sldLayoutId id="2147483917" r:id="rId50"/>
    <p:sldLayoutId id="2147483918" r:id="rId51"/>
    <p:sldLayoutId id="2147483919" r:id="rId52"/>
    <p:sldLayoutId id="2147483920" r:id="rId53"/>
    <p:sldLayoutId id="2147483921" r:id="rId54"/>
    <p:sldLayoutId id="2147483922" r:id="rId55"/>
    <p:sldLayoutId id="2147483923" r:id="rId56"/>
    <p:sldLayoutId id="2147483924" r:id="rId57"/>
    <p:sldLayoutId id="2147483925" r:id="rId58"/>
    <p:sldLayoutId id="2147483926" r:id="rId59"/>
    <p:sldLayoutId id="2147483927" r:id="rId60"/>
    <p:sldLayoutId id="2147483928" r:id="rId61"/>
    <p:sldLayoutId id="2147483929" r:id="rId62"/>
    <p:sldLayoutId id="2147483930" r:id="rId63"/>
    <p:sldLayoutId id="2147483931" r:id="rId64"/>
    <p:sldLayoutId id="2147483932" r:id="rId65"/>
    <p:sldLayoutId id="2147483933" r:id="rId6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5" r:id="rId21"/>
    <p:sldLayoutId id="2147483956" r:id="rId22"/>
    <p:sldLayoutId id="2147483957" r:id="rId23"/>
    <p:sldLayoutId id="2147483958" r:id="rId24"/>
    <p:sldLayoutId id="2147483959" r:id="rId25"/>
    <p:sldLayoutId id="2147483960" r:id="rId26"/>
    <p:sldLayoutId id="2147483961" r:id="rId27"/>
    <p:sldLayoutId id="2147483962" r:id="rId28"/>
    <p:sldLayoutId id="2147483963" r:id="rId29"/>
    <p:sldLayoutId id="2147483964" r:id="rId30"/>
    <p:sldLayoutId id="2147483965" r:id="rId31"/>
    <p:sldLayoutId id="2147483966" r:id="rId32"/>
    <p:sldLayoutId id="2147483967" r:id="rId33"/>
    <p:sldLayoutId id="2147483968" r:id="rId34"/>
    <p:sldLayoutId id="2147483969" r:id="rId35"/>
    <p:sldLayoutId id="2147483970" r:id="rId36"/>
    <p:sldLayoutId id="2147483971" r:id="rId37"/>
    <p:sldLayoutId id="2147483972" r:id="rId38"/>
    <p:sldLayoutId id="2147483973" r:id="rId39"/>
    <p:sldLayoutId id="2147483974" r:id="rId40"/>
    <p:sldLayoutId id="2147483975" r:id="rId41"/>
    <p:sldLayoutId id="2147483976" r:id="rId42"/>
    <p:sldLayoutId id="2147483977" r:id="rId43"/>
    <p:sldLayoutId id="2147483978" r:id="rId44"/>
    <p:sldLayoutId id="2147483979" r:id="rId45"/>
    <p:sldLayoutId id="2147483980" r:id="rId46"/>
    <p:sldLayoutId id="2147483981" r:id="rId47"/>
    <p:sldLayoutId id="2147483982" r:id="rId48"/>
    <p:sldLayoutId id="2147483983" r:id="rId49"/>
    <p:sldLayoutId id="2147483984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sv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56.xml"/><Relationship Id="rId6" Type="http://schemas.openxmlformats.org/officeDocument/2006/relationships/image" Target="../media/image104.svg"/><Relationship Id="rId11" Type="http://schemas.openxmlformats.org/officeDocument/2006/relationships/image" Target="../media/image109.svg"/><Relationship Id="rId5" Type="http://schemas.openxmlformats.org/officeDocument/2006/relationships/image" Target="../media/image103.pn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microsoft.com/office/2007/relationships/hdphoto" Target="../media/hdphoto2.wdp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emf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21" Type="http://schemas.openxmlformats.org/officeDocument/2006/relationships/image" Target="../media/image134.png"/><Relationship Id="rId34" Type="http://schemas.openxmlformats.org/officeDocument/2006/relationships/image" Target="../media/image103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png"/><Relationship Id="rId33" Type="http://schemas.openxmlformats.org/officeDocument/2006/relationships/image" Target="../media/image1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9.png"/><Relationship Id="rId20" Type="http://schemas.openxmlformats.org/officeDocument/2006/relationships/image" Target="../media/image133.svg"/><Relationship Id="rId29" Type="http://schemas.openxmlformats.org/officeDocument/2006/relationships/image" Target="../media/image142.emf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20.png"/><Relationship Id="rId11" Type="http://schemas.microsoft.com/office/2007/relationships/hdphoto" Target="../media/hdphoto3.wdp"/><Relationship Id="rId24" Type="http://schemas.openxmlformats.org/officeDocument/2006/relationships/image" Target="../media/image137.svg"/><Relationship Id="rId32" Type="http://schemas.openxmlformats.org/officeDocument/2006/relationships/image" Target="../media/image101.png"/><Relationship Id="rId37" Type="http://schemas.openxmlformats.org/officeDocument/2006/relationships/image" Target="../media/image147.png"/><Relationship Id="rId5" Type="http://schemas.openxmlformats.org/officeDocument/2006/relationships/image" Target="../media/image119.png"/><Relationship Id="rId15" Type="http://schemas.openxmlformats.org/officeDocument/2006/relationships/image" Target="../media/image128.sv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6.png"/><Relationship Id="rId10" Type="http://schemas.openxmlformats.org/officeDocument/2006/relationships/image" Target="../media/image124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7.png"/><Relationship Id="rId22" Type="http://schemas.openxmlformats.org/officeDocument/2006/relationships/image" Target="../media/image135.svg"/><Relationship Id="rId27" Type="http://schemas.openxmlformats.org/officeDocument/2006/relationships/image" Target="../media/image140.svg"/><Relationship Id="rId30" Type="http://schemas.openxmlformats.org/officeDocument/2006/relationships/image" Target="../media/image143.png"/><Relationship Id="rId35" Type="http://schemas.openxmlformats.org/officeDocument/2006/relationships/image" Target="../media/image104.svg"/><Relationship Id="rId8" Type="http://schemas.openxmlformats.org/officeDocument/2006/relationships/image" Target="../media/image122.png"/><Relationship Id="rId3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0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0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3.xml"/><Relationship Id="rId4" Type="http://schemas.openxmlformats.org/officeDocument/2006/relationships/image" Target="../media/image10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37.svg"/><Relationship Id="rId11" Type="http://schemas.openxmlformats.org/officeDocument/2006/relationships/image" Target="../media/image104.svg"/><Relationship Id="rId5" Type="http://schemas.openxmlformats.org/officeDocument/2006/relationships/image" Target="../media/image136.png"/><Relationship Id="rId10" Type="http://schemas.openxmlformats.org/officeDocument/2006/relationships/image" Target="../media/image103.png"/><Relationship Id="rId4" Type="http://schemas.openxmlformats.org/officeDocument/2006/relationships/image" Target="../media/image135.svg"/><Relationship Id="rId9" Type="http://schemas.openxmlformats.org/officeDocument/2006/relationships/image" Target="../media/image14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56.png"/><Relationship Id="rId3" Type="http://schemas.openxmlformats.org/officeDocument/2006/relationships/image" Target="../media/image139.png"/><Relationship Id="rId7" Type="http://schemas.openxmlformats.org/officeDocument/2006/relationships/image" Target="../media/image134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04.svg"/><Relationship Id="rId11" Type="http://schemas.openxmlformats.org/officeDocument/2006/relationships/image" Target="../media/image137.svg"/><Relationship Id="rId5" Type="http://schemas.openxmlformats.org/officeDocument/2006/relationships/image" Target="../media/image103.png"/><Relationship Id="rId10" Type="http://schemas.openxmlformats.org/officeDocument/2006/relationships/image" Target="../media/image136.png"/><Relationship Id="rId4" Type="http://schemas.openxmlformats.org/officeDocument/2006/relationships/image" Target="../media/image140.svg"/><Relationship Id="rId9" Type="http://schemas.openxmlformats.org/officeDocument/2006/relationships/image" Target="../media/image146.png"/><Relationship Id="rId14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40.svg"/><Relationship Id="rId18" Type="http://schemas.openxmlformats.org/officeDocument/2006/relationships/image" Target="../media/image162.png"/><Relationship Id="rId26" Type="http://schemas.openxmlformats.org/officeDocument/2006/relationships/image" Target="../media/image169.png"/><Relationship Id="rId3" Type="http://schemas.openxmlformats.org/officeDocument/2006/relationships/image" Target="../media/image103.png"/><Relationship Id="rId21" Type="http://schemas.openxmlformats.org/officeDocument/2006/relationships/image" Target="../media/image164.png"/><Relationship Id="rId7" Type="http://schemas.openxmlformats.org/officeDocument/2006/relationships/image" Target="../media/image158.png"/><Relationship Id="rId12" Type="http://schemas.openxmlformats.org/officeDocument/2006/relationships/image" Target="../media/image139.png"/><Relationship Id="rId17" Type="http://schemas.openxmlformats.org/officeDocument/2006/relationships/image" Target="../media/image161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7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57.xml"/><Relationship Id="rId6" Type="http://schemas.openxmlformats.org/officeDocument/2006/relationships/image" Target="../media/image118.png"/><Relationship Id="rId11" Type="http://schemas.openxmlformats.org/officeDocument/2006/relationships/image" Target="../media/image154.png"/><Relationship Id="rId24" Type="http://schemas.openxmlformats.org/officeDocument/2006/relationships/image" Target="../media/image167.svg"/><Relationship Id="rId5" Type="http://schemas.openxmlformats.org/officeDocument/2006/relationships/image" Target="../media/image117.png"/><Relationship Id="rId15" Type="http://schemas.openxmlformats.org/officeDocument/2006/relationships/image" Target="../media/image135.svg"/><Relationship Id="rId23" Type="http://schemas.openxmlformats.org/officeDocument/2006/relationships/image" Target="../media/image166.png"/><Relationship Id="rId10" Type="http://schemas.openxmlformats.org/officeDocument/2006/relationships/image" Target="../media/image160.png"/><Relationship Id="rId19" Type="http://schemas.openxmlformats.org/officeDocument/2006/relationships/image" Target="../media/image145.png"/><Relationship Id="rId4" Type="http://schemas.openxmlformats.org/officeDocument/2006/relationships/image" Target="../media/image104.svg"/><Relationship Id="rId9" Type="http://schemas.openxmlformats.org/officeDocument/2006/relationships/image" Target="../media/image159.png"/><Relationship Id="rId14" Type="http://schemas.openxmlformats.org/officeDocument/2006/relationships/image" Target="../media/image134.png"/><Relationship Id="rId22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13" Type="http://schemas.openxmlformats.org/officeDocument/2006/relationships/image" Target="../media/image180.png"/><Relationship Id="rId18" Type="http://schemas.openxmlformats.org/officeDocument/2006/relationships/image" Target="../media/image185.sv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sv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3.svg"/><Relationship Id="rId20" Type="http://schemas.openxmlformats.org/officeDocument/2006/relationships/image" Target="../media/image187.sv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73.sv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svg"/><Relationship Id="rId19" Type="http://schemas.openxmlformats.org/officeDocument/2006/relationships/image" Target="../media/image186.png"/><Relationship Id="rId4" Type="http://schemas.openxmlformats.org/officeDocument/2006/relationships/image" Target="../media/image171.svg"/><Relationship Id="rId9" Type="http://schemas.openxmlformats.org/officeDocument/2006/relationships/image" Target="../media/image176.png"/><Relationship Id="rId14" Type="http://schemas.openxmlformats.org/officeDocument/2006/relationships/image" Target="../media/image181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hyperlink" Target="https://aka.ms/micha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3.xml"/><Relationship Id="rId5" Type="http://schemas.openxmlformats.org/officeDocument/2006/relationships/hyperlink" Target="https://www.microsoft.com/en-us/sql-server/sql-server-2022-pricing%20As%20of%205/2/2025" TargetMode="Externa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5F77-9E61-4F25-5228-F34FAD35A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4000" dirty="0"/>
              <a:t>Microsoft SQL Server 2025</a:t>
            </a:r>
            <a:br>
              <a:rPr lang="pl-PL" sz="4000" dirty="0"/>
            </a:br>
            <a:r>
              <a:rPr lang="pl-PL" sz="4000" dirty="0"/>
              <a:t>- kolejna wersja, ale czy warto z niej skorzystać?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6AC594-8AEA-5016-3BED-35F548BFA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Michał Sadowski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550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6198-9A41-5D05-B591-37F1424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A616CD9-1107-D699-E6FD-4A0D78A389C4}"/>
              </a:ext>
            </a:extLst>
          </p:cNvPr>
          <p:cNvSpPr txBox="1">
            <a:spLocks/>
          </p:cNvSpPr>
          <p:nvPr/>
        </p:nvSpPr>
        <p:spPr>
          <a:xfrm>
            <a:off x="563880" y="493564"/>
            <a:ext cx="11064240" cy="72453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SSMS 22</a:t>
            </a:r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FC8340D3-A41B-7368-9BB3-EE8F9E39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679" y="233497"/>
            <a:ext cx="1245600" cy="124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F09D95-D47C-6F29-028C-347EE749569F}"/>
              </a:ext>
            </a:extLst>
          </p:cNvPr>
          <p:cNvSpPr txBox="1"/>
          <p:nvPr/>
        </p:nvSpPr>
        <p:spPr>
          <a:xfrm>
            <a:off x="681325" y="1044247"/>
            <a:ext cx="68118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0">
              <a:spcAft>
                <a:spcPts val="2000"/>
              </a:spcAft>
              <a:buFont typeface="Arial" panose="020B0604020202020204" pitchFamily="34" charset="0"/>
              <a:buNone/>
              <a:defRPr>
                <a:ln w="3175">
                  <a:noFill/>
                </a:ln>
                <a:solidFill>
                  <a:srgbClr val="03C5A1"/>
                </a:solidFill>
                <a:latin typeface="Segoe Sans Display"/>
                <a:cs typeface="Segoe Sans Tex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Regular" panose="020F0502020204030204"/>
                <a:ea typeface="+mn-ea"/>
                <a:cs typeface="Segoe Sans Display" pitchFamily="2" charset="0"/>
              </a:rPr>
              <a:t>aka.ms/ssms</a:t>
            </a:r>
          </a:p>
        </p:txBody>
      </p:sp>
      <p:sp>
        <p:nvSpPr>
          <p:cNvPr id="17" name="!! Box 1" descr="At the top is Data Factory, Analytics, Databases, Real-Time Intelligence, and Power BI.&#10;&#10;Below this going across is AI, OneLake, and Purview.&#10;&#10;Databases is Public Preview.">
            <a:extLst>
              <a:ext uri="{FF2B5EF4-FFF2-40B4-BE49-F238E27FC236}">
                <a16:creationId xmlns:a16="http://schemas.microsoft.com/office/drawing/2014/main" id="{E075A972-6887-4DFF-182D-2DEA5F888FA0}"/>
              </a:ext>
            </a:extLst>
          </p:cNvPr>
          <p:cNvSpPr/>
          <p:nvPr/>
        </p:nvSpPr>
        <p:spPr>
          <a:xfrm>
            <a:off x="481920" y="1844715"/>
            <a:ext cx="11064240" cy="4336820"/>
          </a:xfrm>
          <a:prstGeom prst="roundRect">
            <a:avLst>
              <a:gd name="adj" fmla="val 6991"/>
            </a:avLst>
          </a:prstGeom>
          <a:solidFill>
            <a:srgbClr val="CAE4DD">
              <a:alpha val="15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8899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29" name="!! Box 1" descr="At the top is Data Factory, Analytics, Databases, Real-Time Intelligence, and Power BI.&#10;&#10;Below this going across is AI, OneLake, and Purview.&#10;&#10;Databases is Public Preview.">
            <a:extLst>
              <a:ext uri="{FF2B5EF4-FFF2-40B4-BE49-F238E27FC236}">
                <a16:creationId xmlns:a16="http://schemas.microsoft.com/office/drawing/2014/main" id="{0D607C3F-1154-6ECC-FA5B-47073EBF099A}"/>
              </a:ext>
            </a:extLst>
          </p:cNvPr>
          <p:cNvSpPr/>
          <p:nvPr/>
        </p:nvSpPr>
        <p:spPr>
          <a:xfrm>
            <a:off x="563562" y="1879343"/>
            <a:ext cx="11064240" cy="4336820"/>
          </a:xfrm>
          <a:prstGeom prst="roundRect">
            <a:avLst>
              <a:gd name="adj" fmla="val 6991"/>
            </a:avLst>
          </a:prstGeom>
          <a:solidFill>
            <a:schemeClr val="accent2">
              <a:lumMod val="50000"/>
              <a:alpha val="15000"/>
            </a:scheme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8899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96394BAB-FC7A-47E7-8F5E-68737BA42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06213" y="1657303"/>
            <a:ext cx="1622675" cy="429252"/>
          </a:xfrm>
          <a:prstGeom prst="roundRect">
            <a:avLst>
              <a:gd name="adj" fmla="val 24939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3175">
                  <a:noFill/>
                </a:ln>
                <a:solidFill>
                  <a:srgbClr val="00304B"/>
                </a:solidFill>
                <a:effectLst/>
                <a:uLnTx/>
                <a:uFillTx/>
                <a:latin typeface="Segoe UI Regular" panose="020F0502020204030204"/>
                <a:ea typeface="+mn-ea"/>
                <a:cs typeface="Segoe Sans Display" pitchFamily="2" charset="0"/>
              </a:rPr>
              <a:t>Generally Available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C202F7-B290-89D2-E7E7-B7AF26C96605}"/>
              </a:ext>
            </a:extLst>
          </p:cNvPr>
          <p:cNvCxnSpPr>
            <a:cxnSpLocks/>
          </p:cNvCxnSpPr>
          <p:nvPr/>
        </p:nvCxnSpPr>
        <p:spPr>
          <a:xfrm>
            <a:off x="563562" y="3424201"/>
            <a:ext cx="11064239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59DE86-37D3-C5A0-A341-914C1DAF7F44}"/>
              </a:ext>
            </a:extLst>
          </p:cNvPr>
          <p:cNvCxnSpPr>
            <a:cxnSpLocks/>
          </p:cNvCxnSpPr>
          <p:nvPr/>
        </p:nvCxnSpPr>
        <p:spPr>
          <a:xfrm>
            <a:off x="563562" y="4831465"/>
            <a:ext cx="11064239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A79741-A835-20D9-7915-2D9599C13AC2}"/>
              </a:ext>
            </a:extLst>
          </p:cNvPr>
          <p:cNvSpPr txBox="1"/>
          <p:nvPr/>
        </p:nvSpPr>
        <p:spPr>
          <a:xfrm>
            <a:off x="906213" y="2950478"/>
            <a:ext cx="2444482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SQL Server 2025 support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CA2BB6-CE3D-52D8-1A67-4DBE93446ABB}"/>
              </a:ext>
            </a:extLst>
          </p:cNvPr>
          <p:cNvSpPr txBox="1"/>
          <p:nvPr/>
        </p:nvSpPr>
        <p:spPr>
          <a:xfrm>
            <a:off x="8432631" y="2950478"/>
            <a:ext cx="2444483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 Copilot (Preview)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51544D-EFD7-5E04-8B49-C7CCFE25DE74}"/>
              </a:ext>
            </a:extLst>
          </p:cNvPr>
          <p:cNvSpPr txBox="1"/>
          <p:nvPr/>
        </p:nvSpPr>
        <p:spPr>
          <a:xfrm>
            <a:off x="4873438" y="4313389"/>
            <a:ext cx="2444483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Migration Assistant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0" name="Picture 2" descr="GitHub - github/copilot-docs: Documentation for GitHub Copilot">
            <a:extLst>
              <a:ext uri="{FF2B5EF4-FFF2-40B4-BE49-F238E27FC236}">
                <a16:creationId xmlns:a16="http://schemas.microsoft.com/office/drawing/2014/main" id="{8A9C0C25-3EFA-46B9-F669-E93CF219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31" y="2379375"/>
            <a:ext cx="573658" cy="4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96C844-F9F3-E2BF-1BE1-61B0CD285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325" y="2185802"/>
            <a:ext cx="841459" cy="84145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BE0CB66-1191-B87B-ADCC-58FCBD563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1898" y="3672522"/>
            <a:ext cx="552248" cy="552248"/>
          </a:xfrm>
          <a:prstGeom prst="rect">
            <a:avLst/>
          </a:prstGeom>
        </p:spPr>
      </p:pic>
      <p:pic>
        <p:nvPicPr>
          <p:cNvPr id="63" name="Graphic 18">
            <a:extLst>
              <a:ext uri="{FF2B5EF4-FFF2-40B4-BE49-F238E27FC236}">
                <a16:creationId xmlns:a16="http://schemas.microsoft.com/office/drawing/2014/main" id="{4E9E45C9-67FB-648B-282E-6F45D0D15B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48075" y="5063671"/>
            <a:ext cx="606661" cy="41552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DA8BCA7-B8D7-9D63-81C2-349532A0F35F}"/>
              </a:ext>
            </a:extLst>
          </p:cNvPr>
          <p:cNvSpPr txBox="1"/>
          <p:nvPr/>
        </p:nvSpPr>
        <p:spPr>
          <a:xfrm>
            <a:off x="848075" y="5632478"/>
            <a:ext cx="2444483" cy="43088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New themes including dark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637D5B-A6D3-17E2-87CD-CE3F68D6A899}"/>
              </a:ext>
            </a:extLst>
          </p:cNvPr>
          <p:cNvSpPr txBox="1"/>
          <p:nvPr/>
        </p:nvSpPr>
        <p:spPr>
          <a:xfrm>
            <a:off x="4790392" y="5690652"/>
            <a:ext cx="2444483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JSON viewer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655613-2D7F-A272-5E69-4792B6CB4BAD}"/>
              </a:ext>
            </a:extLst>
          </p:cNvPr>
          <p:cNvSpPr txBox="1"/>
          <p:nvPr/>
        </p:nvSpPr>
        <p:spPr>
          <a:xfrm>
            <a:off x="8432630" y="5664851"/>
            <a:ext cx="2363885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Zoom results grid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CD8FDE-9213-961B-2095-D79F228D5D98}"/>
              </a:ext>
            </a:extLst>
          </p:cNvPr>
          <p:cNvGrpSpPr/>
          <p:nvPr/>
        </p:nvGrpSpPr>
        <p:grpSpPr>
          <a:xfrm>
            <a:off x="4830692" y="5092600"/>
            <a:ext cx="517575" cy="522440"/>
            <a:chOff x="1174639" y="616476"/>
            <a:chExt cx="948055" cy="976878"/>
          </a:xfrm>
        </p:grpSpPr>
        <p:sp>
          <p:nvSpPr>
            <p:cNvPr id="87" name="Double Brace 86">
              <a:extLst>
                <a:ext uri="{FF2B5EF4-FFF2-40B4-BE49-F238E27FC236}">
                  <a16:creationId xmlns:a16="http://schemas.microsoft.com/office/drawing/2014/main" id="{B8ADDA27-C05A-ADEC-F8A8-C196CEDDCEC0}"/>
                </a:ext>
              </a:extLst>
            </p:cNvPr>
            <p:cNvSpPr/>
            <p:nvPr/>
          </p:nvSpPr>
          <p:spPr>
            <a:xfrm>
              <a:off x="1174639" y="616476"/>
              <a:ext cx="650708" cy="619272"/>
            </a:xfrm>
            <a:prstGeom prst="bracePair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Regular" panose="020F0502020204030204"/>
                <a:ea typeface="+mn-ea"/>
                <a:cs typeface="+mn-cs"/>
              </a:endParaRPr>
            </a:p>
          </p:txBody>
        </p:sp>
        <p:pic>
          <p:nvPicPr>
            <p:cNvPr id="88" name="Graphic 87" descr="Magnifying glass with solid fill">
              <a:extLst>
                <a:ext uri="{FF2B5EF4-FFF2-40B4-BE49-F238E27FC236}">
                  <a16:creationId xmlns:a16="http://schemas.microsoft.com/office/drawing/2014/main" id="{237C891B-C720-7F1A-58F8-2F11BE2FE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7999" y="998659"/>
              <a:ext cx="594695" cy="594695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44B28D-EABC-0376-9DC9-FFDC25E8633A}"/>
              </a:ext>
            </a:extLst>
          </p:cNvPr>
          <p:cNvGrpSpPr/>
          <p:nvPr/>
        </p:nvGrpSpPr>
        <p:grpSpPr>
          <a:xfrm>
            <a:off x="8432631" y="5033157"/>
            <a:ext cx="690991" cy="631694"/>
            <a:chOff x="2074769" y="553998"/>
            <a:chExt cx="1189791" cy="1025359"/>
          </a:xfrm>
        </p:grpSpPr>
        <p:pic>
          <p:nvPicPr>
            <p:cNvPr id="90" name="Graphic 89" descr="Table outline">
              <a:extLst>
                <a:ext uri="{FF2B5EF4-FFF2-40B4-BE49-F238E27FC236}">
                  <a16:creationId xmlns:a16="http://schemas.microsoft.com/office/drawing/2014/main" id="{9B6BC19E-5A82-0FD2-373B-AD2BC9752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74769" y="553998"/>
              <a:ext cx="914400" cy="914400"/>
            </a:xfrm>
            <a:prstGeom prst="rect">
              <a:avLst/>
            </a:prstGeom>
          </p:spPr>
        </p:pic>
        <p:pic>
          <p:nvPicPr>
            <p:cNvPr id="91" name="Graphic 90" descr="Zoom in outline">
              <a:extLst>
                <a:ext uri="{FF2B5EF4-FFF2-40B4-BE49-F238E27FC236}">
                  <a16:creationId xmlns:a16="http://schemas.microsoft.com/office/drawing/2014/main" id="{D5264CCF-6FCF-1D24-03DD-8FA7FFC6D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50367" y="1065164"/>
              <a:ext cx="514193" cy="514193"/>
            </a:xfrm>
            <a:prstGeom prst="rect">
              <a:avLst/>
            </a:prstGeom>
          </p:spPr>
        </p:pic>
      </p:grpSp>
      <p:sp>
        <p:nvSpPr>
          <p:cNvPr id="93" name="Graphic 16">
            <a:extLst>
              <a:ext uri="{FF2B5EF4-FFF2-40B4-BE49-F238E27FC236}">
                <a16:creationId xmlns:a16="http://schemas.microsoft.com/office/drawing/2014/main" id="{B338DFCA-2C26-158B-89AE-508B732EEC4B}"/>
              </a:ext>
            </a:extLst>
          </p:cNvPr>
          <p:cNvSpPr/>
          <p:nvPr/>
        </p:nvSpPr>
        <p:spPr>
          <a:xfrm>
            <a:off x="8416322" y="3688814"/>
            <a:ext cx="408674" cy="430887"/>
          </a:xfrm>
          <a:custGeom>
            <a:avLst/>
            <a:gdLst>
              <a:gd name="connsiteX0" fmla="*/ 193074 w 277151"/>
              <a:gd name="connsiteY0" fmla="*/ 0 h 274603"/>
              <a:gd name="connsiteX1" fmla="*/ 119840 w 277151"/>
              <a:gd name="connsiteY1" fmla="*/ 73234 h 274603"/>
              <a:gd name="connsiteX2" fmla="*/ 121866 w 277151"/>
              <a:gd name="connsiteY2" fmla="*/ 90397 h 274603"/>
              <a:gd name="connsiteX3" fmla="*/ 11198 w 277151"/>
              <a:gd name="connsiteY3" fmla="*/ 201065 h 274603"/>
              <a:gd name="connsiteX4" fmla="*/ 11198 w 277151"/>
              <a:gd name="connsiteY4" fmla="*/ 255133 h 274603"/>
              <a:gd name="connsiteX5" fmla="*/ 65267 w 277151"/>
              <a:gd name="connsiteY5" fmla="*/ 255133 h 274603"/>
              <a:gd name="connsiteX6" fmla="*/ 120044 w 277151"/>
              <a:gd name="connsiteY6" fmla="*/ 200357 h 274603"/>
              <a:gd name="connsiteX7" fmla="*/ 206387 w 277151"/>
              <a:gd name="connsiteY7" fmla="*/ 119838 h 274603"/>
              <a:gd name="connsiteX8" fmla="*/ 242183 w 277151"/>
              <a:gd name="connsiteY8" fmla="*/ 127563 h 274603"/>
              <a:gd name="connsiteX9" fmla="*/ 266309 w 277151"/>
              <a:gd name="connsiteY9" fmla="*/ 73234 h 274603"/>
              <a:gd name="connsiteX10" fmla="*/ 262544 w 277151"/>
              <a:gd name="connsiteY10" fmla="*/ 50001 h 274603"/>
              <a:gd name="connsiteX11" fmla="*/ 255363 w 277151"/>
              <a:gd name="connsiteY11" fmla="*/ 43447 h 274603"/>
              <a:gd name="connsiteX12" fmla="*/ 246011 w 277151"/>
              <a:gd name="connsiteY12" fmla="*/ 46106 h 274603"/>
              <a:gd name="connsiteX13" fmla="*/ 213467 w 277151"/>
              <a:gd name="connsiteY13" fmla="*/ 78653 h 274603"/>
              <a:gd name="connsiteX14" fmla="*/ 199345 w 277151"/>
              <a:gd name="connsiteY14" fmla="*/ 78653 h 274603"/>
              <a:gd name="connsiteX15" fmla="*/ 187658 w 277151"/>
              <a:gd name="connsiteY15" fmla="*/ 66967 h 274603"/>
              <a:gd name="connsiteX16" fmla="*/ 187656 w 277151"/>
              <a:gd name="connsiteY16" fmla="*/ 52844 h 274603"/>
              <a:gd name="connsiteX17" fmla="*/ 220202 w 277151"/>
              <a:gd name="connsiteY17" fmla="*/ 20297 h 274603"/>
              <a:gd name="connsiteX18" fmla="*/ 222859 w 277151"/>
              <a:gd name="connsiteY18" fmla="*/ 10945 h 274603"/>
              <a:gd name="connsiteX19" fmla="*/ 216306 w 277151"/>
              <a:gd name="connsiteY19" fmla="*/ 3764 h 274603"/>
              <a:gd name="connsiteX20" fmla="*/ 193074 w 277151"/>
              <a:gd name="connsiteY20" fmla="*/ 0 h 274603"/>
              <a:gd name="connsiteX21" fmla="*/ 163475 w 277151"/>
              <a:gd name="connsiteY21" fmla="*/ 159459 h 274603"/>
              <a:gd name="connsiteX22" fmla="*/ 144285 w 277151"/>
              <a:gd name="connsiteY22" fmla="*/ 192696 h 274603"/>
              <a:gd name="connsiteX23" fmla="*/ 136506 w 277151"/>
              <a:gd name="connsiteY23" fmla="*/ 194622 h 274603"/>
              <a:gd name="connsiteX24" fmla="*/ 135598 w 277151"/>
              <a:gd name="connsiteY24" fmla="*/ 206388 h 274603"/>
              <a:gd name="connsiteX25" fmla="*/ 136591 w 277151"/>
              <a:gd name="connsiteY25" fmla="*/ 218684 h 274603"/>
              <a:gd name="connsiteX26" fmla="*/ 143773 w 277151"/>
              <a:gd name="connsiteY26" fmla="*/ 220413 h 274603"/>
              <a:gd name="connsiteX27" fmla="*/ 163080 w 277151"/>
              <a:gd name="connsiteY27" fmla="*/ 253841 h 274603"/>
              <a:gd name="connsiteX28" fmla="*/ 160600 w 277151"/>
              <a:gd name="connsiteY28" fmla="*/ 262246 h 274603"/>
              <a:gd name="connsiteX29" fmla="*/ 180362 w 277151"/>
              <a:gd name="connsiteY29" fmla="*/ 274517 h 274603"/>
              <a:gd name="connsiteX30" fmla="*/ 186931 w 277151"/>
              <a:gd name="connsiteY30" fmla="*/ 267611 h 274603"/>
              <a:gd name="connsiteX31" fmla="*/ 225533 w 277151"/>
              <a:gd name="connsiteY31" fmla="*/ 267617 h 274603"/>
              <a:gd name="connsiteX32" fmla="*/ 232173 w 277151"/>
              <a:gd name="connsiteY32" fmla="*/ 274604 h 274603"/>
              <a:gd name="connsiteX33" fmla="*/ 251917 w 277151"/>
              <a:gd name="connsiteY33" fmla="*/ 262448 h 274603"/>
              <a:gd name="connsiteX34" fmla="*/ 249281 w 277151"/>
              <a:gd name="connsiteY34" fmla="*/ 253315 h 274603"/>
              <a:gd name="connsiteX35" fmla="*/ 268471 w 277151"/>
              <a:gd name="connsiteY35" fmla="*/ 220078 h 274603"/>
              <a:gd name="connsiteX36" fmla="*/ 276243 w 277151"/>
              <a:gd name="connsiteY36" fmla="*/ 218155 h 274603"/>
              <a:gd name="connsiteX37" fmla="*/ 277151 w 277151"/>
              <a:gd name="connsiteY37" fmla="*/ 206388 h 274603"/>
              <a:gd name="connsiteX38" fmla="*/ 276158 w 277151"/>
              <a:gd name="connsiteY38" fmla="*/ 194089 h 274603"/>
              <a:gd name="connsiteX39" fmla="*/ 268981 w 277151"/>
              <a:gd name="connsiteY39" fmla="*/ 192361 h 274603"/>
              <a:gd name="connsiteX40" fmla="*/ 249675 w 277151"/>
              <a:gd name="connsiteY40" fmla="*/ 158934 h 274603"/>
              <a:gd name="connsiteX41" fmla="*/ 252153 w 277151"/>
              <a:gd name="connsiteY41" fmla="*/ 150533 h 274603"/>
              <a:gd name="connsiteX42" fmla="*/ 232390 w 277151"/>
              <a:gd name="connsiteY42" fmla="*/ 138259 h 274603"/>
              <a:gd name="connsiteX43" fmla="*/ 225825 w 277151"/>
              <a:gd name="connsiteY43" fmla="*/ 145165 h 274603"/>
              <a:gd name="connsiteX44" fmla="*/ 187222 w 277151"/>
              <a:gd name="connsiteY44" fmla="*/ 145158 h 274603"/>
              <a:gd name="connsiteX45" fmla="*/ 180581 w 277151"/>
              <a:gd name="connsiteY45" fmla="*/ 138169 h 274603"/>
              <a:gd name="connsiteX46" fmla="*/ 160837 w 277151"/>
              <a:gd name="connsiteY46" fmla="*/ 150322 h 274603"/>
              <a:gd name="connsiteX47" fmla="*/ 163475 w 277151"/>
              <a:gd name="connsiteY47" fmla="*/ 159459 h 274603"/>
              <a:gd name="connsiteX48" fmla="*/ 206375 w 277151"/>
              <a:gd name="connsiteY48" fmla="*/ 226361 h 274603"/>
              <a:gd name="connsiteX49" fmla="*/ 187072 w 277151"/>
              <a:gd name="connsiteY49" fmla="*/ 206388 h 274603"/>
              <a:gd name="connsiteX50" fmla="*/ 206375 w 277151"/>
              <a:gd name="connsiteY50" fmla="*/ 186415 h 274603"/>
              <a:gd name="connsiteX51" fmla="*/ 225677 w 277151"/>
              <a:gd name="connsiteY51" fmla="*/ 206388 h 274603"/>
              <a:gd name="connsiteX52" fmla="*/ 206375 w 277151"/>
              <a:gd name="connsiteY52" fmla="*/ 226361 h 27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77151" h="274603">
                <a:moveTo>
                  <a:pt x="193074" y="0"/>
                </a:moveTo>
                <a:cubicBezTo>
                  <a:pt x="152629" y="0"/>
                  <a:pt x="119840" y="32788"/>
                  <a:pt x="119840" y="73234"/>
                </a:cubicBezTo>
                <a:cubicBezTo>
                  <a:pt x="119840" y="79136"/>
                  <a:pt x="120541" y="84884"/>
                  <a:pt x="121866" y="90397"/>
                </a:cubicBezTo>
                <a:lnTo>
                  <a:pt x="11198" y="201065"/>
                </a:lnTo>
                <a:cubicBezTo>
                  <a:pt x="-3733" y="215995"/>
                  <a:pt x="-3733" y="240203"/>
                  <a:pt x="11198" y="255133"/>
                </a:cubicBezTo>
                <a:cubicBezTo>
                  <a:pt x="26129" y="270065"/>
                  <a:pt x="50336" y="270065"/>
                  <a:pt x="65267" y="255133"/>
                </a:cubicBezTo>
                <a:lnTo>
                  <a:pt x="120044" y="200357"/>
                </a:lnTo>
                <a:cubicBezTo>
                  <a:pt x="123141" y="155369"/>
                  <a:pt x="160614" y="119838"/>
                  <a:pt x="206387" y="119838"/>
                </a:cubicBezTo>
                <a:cubicBezTo>
                  <a:pt x="219154" y="119838"/>
                  <a:pt x="231273" y="122602"/>
                  <a:pt x="242183" y="127563"/>
                </a:cubicBezTo>
                <a:cubicBezTo>
                  <a:pt x="257000" y="114163"/>
                  <a:pt x="266309" y="94786"/>
                  <a:pt x="266309" y="73234"/>
                </a:cubicBezTo>
                <a:cubicBezTo>
                  <a:pt x="266309" y="65130"/>
                  <a:pt x="264989" y="57314"/>
                  <a:pt x="262544" y="50001"/>
                </a:cubicBezTo>
                <a:cubicBezTo>
                  <a:pt x="261447" y="46720"/>
                  <a:pt x="258731" y="44240"/>
                  <a:pt x="255363" y="43447"/>
                </a:cubicBezTo>
                <a:cubicBezTo>
                  <a:pt x="251996" y="42654"/>
                  <a:pt x="248457" y="43660"/>
                  <a:pt x="246011" y="46106"/>
                </a:cubicBezTo>
                <a:lnTo>
                  <a:pt x="213467" y="78653"/>
                </a:lnTo>
                <a:cubicBezTo>
                  <a:pt x="209568" y="82553"/>
                  <a:pt x="203245" y="82554"/>
                  <a:pt x="199345" y="78653"/>
                </a:cubicBezTo>
                <a:lnTo>
                  <a:pt x="187658" y="66967"/>
                </a:lnTo>
                <a:cubicBezTo>
                  <a:pt x="183758" y="63067"/>
                  <a:pt x="183758" y="56744"/>
                  <a:pt x="187656" y="52844"/>
                </a:cubicBezTo>
                <a:lnTo>
                  <a:pt x="220202" y="20297"/>
                </a:lnTo>
                <a:cubicBezTo>
                  <a:pt x="222648" y="17850"/>
                  <a:pt x="223653" y="14312"/>
                  <a:pt x="222859" y="10945"/>
                </a:cubicBezTo>
                <a:cubicBezTo>
                  <a:pt x="222066" y="7577"/>
                  <a:pt x="219586" y="4861"/>
                  <a:pt x="216306" y="3764"/>
                </a:cubicBezTo>
                <a:cubicBezTo>
                  <a:pt x="208993" y="1320"/>
                  <a:pt x="201178" y="0"/>
                  <a:pt x="193074" y="0"/>
                </a:cubicBezTo>
                <a:close/>
                <a:moveTo>
                  <a:pt x="163475" y="159459"/>
                </a:moveTo>
                <a:cubicBezTo>
                  <a:pt x="167666" y="173976"/>
                  <a:pt x="158953" y="189068"/>
                  <a:pt x="144285" y="192696"/>
                </a:cubicBezTo>
                <a:lnTo>
                  <a:pt x="136506" y="194622"/>
                </a:lnTo>
                <a:cubicBezTo>
                  <a:pt x="135908" y="198452"/>
                  <a:pt x="135598" y="202382"/>
                  <a:pt x="135598" y="206388"/>
                </a:cubicBezTo>
                <a:cubicBezTo>
                  <a:pt x="135598" y="210577"/>
                  <a:pt x="135937" y="214685"/>
                  <a:pt x="136591" y="218684"/>
                </a:cubicBezTo>
                <a:lnTo>
                  <a:pt x="143773" y="220413"/>
                </a:lnTo>
                <a:cubicBezTo>
                  <a:pt x="158588" y="223981"/>
                  <a:pt x="167393" y="239227"/>
                  <a:pt x="163080" y="253841"/>
                </a:cubicBezTo>
                <a:lnTo>
                  <a:pt x="160600" y="262246"/>
                </a:lnTo>
                <a:cubicBezTo>
                  <a:pt x="166448" y="267382"/>
                  <a:pt x="173111" y="271551"/>
                  <a:pt x="180362" y="274517"/>
                </a:cubicBezTo>
                <a:lnTo>
                  <a:pt x="186931" y="267611"/>
                </a:lnTo>
                <a:cubicBezTo>
                  <a:pt x="197430" y="256568"/>
                  <a:pt x="215037" y="256571"/>
                  <a:pt x="225533" y="267617"/>
                </a:cubicBezTo>
                <a:lnTo>
                  <a:pt x="232173" y="274604"/>
                </a:lnTo>
                <a:cubicBezTo>
                  <a:pt x="239410" y="271672"/>
                  <a:pt x="246068" y="267542"/>
                  <a:pt x="251917" y="262448"/>
                </a:cubicBezTo>
                <a:lnTo>
                  <a:pt x="249281" y="253315"/>
                </a:lnTo>
                <a:cubicBezTo>
                  <a:pt x="245089" y="238799"/>
                  <a:pt x="253803" y="223706"/>
                  <a:pt x="268471" y="220078"/>
                </a:cubicBezTo>
                <a:lnTo>
                  <a:pt x="276243" y="218155"/>
                </a:lnTo>
                <a:cubicBezTo>
                  <a:pt x="276841" y="214324"/>
                  <a:pt x="277151" y="210394"/>
                  <a:pt x="277151" y="206388"/>
                </a:cubicBezTo>
                <a:cubicBezTo>
                  <a:pt x="277151" y="202197"/>
                  <a:pt x="276812" y="198088"/>
                  <a:pt x="276158" y="194089"/>
                </a:cubicBezTo>
                <a:lnTo>
                  <a:pt x="268981" y="192361"/>
                </a:lnTo>
                <a:cubicBezTo>
                  <a:pt x="254168" y="188794"/>
                  <a:pt x="245362" y="173548"/>
                  <a:pt x="249675" y="158934"/>
                </a:cubicBezTo>
                <a:lnTo>
                  <a:pt x="252153" y="150533"/>
                </a:lnTo>
                <a:cubicBezTo>
                  <a:pt x="246306" y="145398"/>
                  <a:pt x="239642" y="141227"/>
                  <a:pt x="232390" y="138259"/>
                </a:cubicBezTo>
                <a:lnTo>
                  <a:pt x="225825" y="145165"/>
                </a:lnTo>
                <a:cubicBezTo>
                  <a:pt x="215326" y="156206"/>
                  <a:pt x="197719" y="156203"/>
                  <a:pt x="187222" y="145158"/>
                </a:cubicBezTo>
                <a:lnTo>
                  <a:pt x="180581" y="138169"/>
                </a:lnTo>
                <a:cubicBezTo>
                  <a:pt x="173344" y="141101"/>
                  <a:pt x="166686" y="145231"/>
                  <a:pt x="160837" y="150322"/>
                </a:cubicBezTo>
                <a:lnTo>
                  <a:pt x="163475" y="159459"/>
                </a:lnTo>
                <a:close/>
                <a:moveTo>
                  <a:pt x="206375" y="226361"/>
                </a:moveTo>
                <a:cubicBezTo>
                  <a:pt x="195713" y="226361"/>
                  <a:pt x="187072" y="217419"/>
                  <a:pt x="187072" y="206388"/>
                </a:cubicBezTo>
                <a:cubicBezTo>
                  <a:pt x="187072" y="195357"/>
                  <a:pt x="195713" y="186415"/>
                  <a:pt x="206375" y="186415"/>
                </a:cubicBezTo>
                <a:cubicBezTo>
                  <a:pt x="217035" y="186415"/>
                  <a:pt x="225677" y="195357"/>
                  <a:pt x="225677" y="206388"/>
                </a:cubicBezTo>
                <a:cubicBezTo>
                  <a:pt x="225677" y="217419"/>
                  <a:pt x="217035" y="226361"/>
                  <a:pt x="206375" y="226361"/>
                </a:cubicBezTo>
                <a:close/>
              </a:path>
            </a:pathLst>
          </a:custGeom>
          <a:solidFill>
            <a:schemeClr val="accent2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4429023-023D-FFA3-E1D2-5C98BCD8C2A2}"/>
              </a:ext>
            </a:extLst>
          </p:cNvPr>
          <p:cNvSpPr txBox="1"/>
          <p:nvPr/>
        </p:nvSpPr>
        <p:spPr>
          <a:xfrm>
            <a:off x="8424818" y="4270282"/>
            <a:ext cx="3081382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Query Hint Recommendation tool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Graphic 1" descr="SQL database in Fab">
            <a:extLst>
              <a:ext uri="{FF2B5EF4-FFF2-40B4-BE49-F238E27FC236}">
                <a16:creationId xmlns:a16="http://schemas.microsoft.com/office/drawing/2014/main" id="{6FF6BF05-AC37-5C83-A440-6CB62C9DA3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0692" y="2346150"/>
            <a:ext cx="519994" cy="51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CA08C-5A77-8824-C84A-F7738C7E966F}"/>
              </a:ext>
            </a:extLst>
          </p:cNvPr>
          <p:cNvSpPr txBox="1"/>
          <p:nvPr/>
        </p:nvSpPr>
        <p:spPr>
          <a:xfrm>
            <a:off x="4873439" y="2939610"/>
            <a:ext cx="2444483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Fabric integration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EA687-2856-D5A3-2BBD-0C96EE43A0F0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34" y="3612959"/>
            <a:ext cx="591363" cy="591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C1593-A0EE-EEE7-F5B7-97DA0A001C10}"/>
              </a:ext>
            </a:extLst>
          </p:cNvPr>
          <p:cNvSpPr txBox="1"/>
          <p:nvPr/>
        </p:nvSpPr>
        <p:spPr>
          <a:xfrm>
            <a:off x="897469" y="4302186"/>
            <a:ext cx="2363885" cy="215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Windows ARM64 support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707D-4D48-D98E-F921-DE98455117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457200"/>
            <a:ext cx="11017250" cy="554038"/>
          </a:xfrm>
        </p:spPr>
        <p:txBody>
          <a:bodyPr/>
          <a:lstStyle/>
          <a:p>
            <a:pPr algn="ctr"/>
            <a:r>
              <a:rPr lang="en-US"/>
              <a:t>SQL Server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BC918-C8F6-F5AC-A373-D994F55DE90F}"/>
              </a:ext>
            </a:extLst>
          </p:cNvPr>
          <p:cNvSpPr txBox="1"/>
          <p:nvPr/>
        </p:nvSpPr>
        <p:spPr>
          <a:xfrm>
            <a:off x="1948145" y="997206"/>
            <a:ext cx="8136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The AI-ready enterprise database from ground to cloud</a:t>
            </a:r>
          </a:p>
        </p:txBody>
      </p:sp>
      <p:sp>
        <p:nvSpPr>
          <p:cNvPr id="20" name="Rectangle: Rounded Corners 135">
            <a:extLst>
              <a:ext uri="{FF2B5EF4-FFF2-40B4-BE49-F238E27FC236}">
                <a16:creationId xmlns:a16="http://schemas.microsoft.com/office/drawing/2014/main" id="{D047D07E-E6B0-FFB3-D774-C8E8A696F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640412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12" descr="OpenAI begins publicly tracking AI model efficiency | VentureBeat">
            <a:extLst>
              <a:ext uri="{FF2B5EF4-FFF2-40B4-BE49-F238E27FC236}">
                <a16:creationId xmlns:a16="http://schemas.microsoft.com/office/drawing/2014/main" id="{AE3FE67B-90D0-3223-4BAB-DD7FA6319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r="34335" b="40681"/>
          <a:stretch/>
        </p:blipFill>
        <p:spPr bwMode="auto">
          <a:xfrm>
            <a:off x="2952920" y="1822475"/>
            <a:ext cx="427772" cy="4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Llama icon">
            <a:extLst>
              <a:ext uri="{FF2B5EF4-FFF2-40B4-BE49-F238E27FC236}">
                <a16:creationId xmlns:a16="http://schemas.microsoft.com/office/drawing/2014/main" id="{6B9ED9B7-4506-1A36-CBD1-29B083C0E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22" y="2321488"/>
            <a:ext cx="909179" cy="4773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9C0A363-2595-FD99-ADD6-5D98389FE546}"/>
              </a:ext>
            </a:extLst>
          </p:cNvPr>
          <p:cNvSpPr txBox="1"/>
          <p:nvPr/>
        </p:nvSpPr>
        <p:spPr>
          <a:xfrm>
            <a:off x="2373365" y="2981098"/>
            <a:ext cx="920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built-in</a:t>
            </a:r>
          </a:p>
        </p:txBody>
      </p:sp>
      <p:sp>
        <p:nvSpPr>
          <p:cNvPr id="21" name="Rectangle: Rounded Corners 135">
            <a:extLst>
              <a:ext uri="{FF2B5EF4-FFF2-40B4-BE49-F238E27FC236}">
                <a16:creationId xmlns:a16="http://schemas.microsoft.com/office/drawing/2014/main" id="{15A9267F-96D4-232F-85AC-D07FA8CF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64961" y="1579156"/>
            <a:ext cx="2386627" cy="1920240"/>
          </a:xfrm>
          <a:prstGeom prst="roundRect">
            <a:avLst>
              <a:gd name="adj" fmla="val 9137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BE8B4D96-F3AD-A281-740A-45277FC295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75" y="1850230"/>
            <a:ext cx="423570" cy="42357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AFFBBE3-5664-0311-DD78-0742922F9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53" y="2387654"/>
            <a:ext cx="419100" cy="419100"/>
          </a:xfrm>
          <a:prstGeom prst="rect">
            <a:avLst/>
          </a:prstGeom>
        </p:spPr>
      </p:pic>
      <p:pic>
        <p:nvPicPr>
          <p:cNvPr id="69" name="Picture 68" descr="Logo, company name&#10;&#10;Description automatically generated">
            <a:extLst>
              <a:ext uri="{FF2B5EF4-FFF2-40B4-BE49-F238E27FC236}">
                <a16:creationId xmlns:a16="http://schemas.microsoft.com/office/drawing/2014/main" id="{B70E7E3D-AFF7-FF40-81C4-07E54D2080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9201948" y="2444306"/>
            <a:ext cx="401025" cy="3468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4526E7B-2DBC-E6C2-291F-E1C9D9C4D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9674548" y="2393450"/>
            <a:ext cx="519624" cy="4486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CD3761B-1721-2BB1-854C-7DDB267D5DD6}"/>
              </a:ext>
            </a:extLst>
          </p:cNvPr>
          <p:cNvSpPr txBox="1"/>
          <p:nvPr/>
        </p:nvSpPr>
        <p:spPr>
          <a:xfrm>
            <a:off x="8461746" y="2928859"/>
            <a:ext cx="17930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Integrate your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with Fabric</a:t>
            </a:r>
          </a:p>
        </p:txBody>
      </p:sp>
      <p:sp>
        <p:nvSpPr>
          <p:cNvPr id="22" name="Rectangle: Rounded Corners 135">
            <a:extLst>
              <a:ext uri="{FF2B5EF4-FFF2-40B4-BE49-F238E27FC236}">
                <a16:creationId xmlns:a16="http://schemas.microsoft.com/office/drawing/2014/main" id="{EDFCBFFA-6840-BDB0-F27E-EF69F074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02600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6" name="Picture 12" descr="json Vector Icons free download in SVG, PNG Format">
            <a:extLst>
              <a:ext uri="{FF2B5EF4-FFF2-40B4-BE49-F238E27FC236}">
                <a16:creationId xmlns:a16="http://schemas.microsoft.com/office/drawing/2014/main" id="{75980C16-2DD3-3203-143F-4697C486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58" y="1863116"/>
            <a:ext cx="376219" cy="3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B23CF4-2D77-BB0F-5371-153A99CA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10" y="1859817"/>
            <a:ext cx="382817" cy="3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 descr="Document and SQL database graphic encased in brackets">
            <a:extLst>
              <a:ext uri="{FF2B5EF4-FFF2-40B4-BE49-F238E27FC236}">
                <a16:creationId xmlns:a16="http://schemas.microsoft.com/office/drawing/2014/main" id="{5FF02DF7-085D-60B9-3530-4B2AEBEDEFF1}"/>
              </a:ext>
            </a:extLst>
          </p:cNvPr>
          <p:cNvGrpSpPr>
            <a:grpSpLocks noChangeAspect="1"/>
          </p:cNvGrpSpPr>
          <p:nvPr/>
        </p:nvGrpSpPr>
        <p:grpSpPr>
          <a:xfrm>
            <a:off x="6579245" y="1859817"/>
            <a:ext cx="382817" cy="382817"/>
            <a:chOff x="9535761" y="257664"/>
            <a:chExt cx="2275237" cy="227523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9E64072-402D-73E2-DF02-A966452EC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5761" y="257664"/>
              <a:ext cx="2275237" cy="2275237"/>
            </a:xfrm>
            <a:prstGeom prst="rect">
              <a:avLst/>
            </a:prstGeom>
          </p:spPr>
        </p:pic>
        <p:pic>
          <p:nvPicPr>
            <p:cNvPr id="74" name="Graphic 90">
              <a:extLst>
                <a:ext uri="{FF2B5EF4-FFF2-40B4-BE49-F238E27FC236}">
                  <a16:creationId xmlns:a16="http://schemas.microsoft.com/office/drawing/2014/main" id="{F28FA9EE-2D7B-72D4-E387-6ACB4AD6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58062" y="1492854"/>
              <a:ext cx="830632" cy="790708"/>
            </a:xfrm>
            <a:prstGeom prst="rect">
              <a:avLst/>
            </a:prstGeom>
          </p:spPr>
        </p:pic>
        <p:pic>
          <p:nvPicPr>
            <p:cNvPr id="75" name="Graphic 74" descr="Document outline">
              <a:extLst>
                <a:ext uri="{FF2B5EF4-FFF2-40B4-BE49-F238E27FC236}">
                  <a16:creationId xmlns:a16="http://schemas.microsoft.com/office/drawing/2014/main" id="{9B948342-BA6B-0318-A403-A915E1EB1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276883" y="511759"/>
              <a:ext cx="792997" cy="792997"/>
            </a:xfrm>
            <a:prstGeom prst="rect">
              <a:avLst/>
            </a:prstGeom>
          </p:spPr>
        </p:pic>
      </p:grpSp>
      <p:pic>
        <p:nvPicPr>
          <p:cNvPr id="1026" name="Picture 2" descr="The Data School - Regular Expressions (Regex) for complete beginners">
            <a:extLst>
              <a:ext uri="{FF2B5EF4-FFF2-40B4-BE49-F238E27FC236}">
                <a16:creationId xmlns:a16="http://schemas.microsoft.com/office/drawing/2014/main" id="{98BE7BF2-A0FC-AA0F-0BBC-7EE43F594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43" y="2412200"/>
            <a:ext cx="348429" cy="3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32A72-6F92-8637-3A2C-A9BB6C0E3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335348" y="2412200"/>
            <a:ext cx="348429" cy="34842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E4626C1-5FD6-40AB-9A7E-9D9AF8BD4248}"/>
              </a:ext>
            </a:extLst>
          </p:cNvPr>
          <p:cNvSpPr txBox="1"/>
          <p:nvPr/>
        </p:nvSpPr>
        <p:spPr>
          <a:xfrm>
            <a:off x="5106071" y="2918069"/>
            <a:ext cx="19798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Develop modern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applications</a:t>
            </a:r>
          </a:p>
        </p:txBody>
      </p:sp>
      <p:sp>
        <p:nvSpPr>
          <p:cNvPr id="23" name="Rectangle: Rounded Corners 135">
            <a:extLst>
              <a:ext uri="{FF2B5EF4-FFF2-40B4-BE49-F238E27FC236}">
                <a16:creationId xmlns:a16="http://schemas.microsoft.com/office/drawing/2014/main" id="{9864E0B9-6AC2-834F-8297-334E66EC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3633247"/>
            <a:ext cx="4419600" cy="1168131"/>
          </a:xfrm>
          <a:prstGeom prst="roundRect">
            <a:avLst>
              <a:gd name="adj" fmla="val 14503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3B2D4CB0-97FB-9A2F-21D9-0D35F8AC3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56784" y="3771866"/>
            <a:ext cx="500502" cy="50050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5F001DF-C348-42D2-A92B-1279C35D8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45613" y="3771866"/>
            <a:ext cx="500503" cy="500503"/>
          </a:xfrm>
          <a:prstGeom prst="rect">
            <a:avLst/>
          </a:prstGeom>
        </p:spPr>
      </p:pic>
      <p:pic>
        <p:nvPicPr>
          <p:cNvPr id="96" name="Picture 4" descr="Shield">
            <a:extLst>
              <a:ext uri="{FF2B5EF4-FFF2-40B4-BE49-F238E27FC236}">
                <a16:creationId xmlns:a16="http://schemas.microsoft.com/office/drawing/2014/main" id="{338CCCB7-077D-4E05-9B45-E0066201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90" y="3746906"/>
            <a:ext cx="825634" cy="5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7C3CF7-A1E1-139E-CD81-7F7308F4D2AE}"/>
              </a:ext>
            </a:extLst>
          </p:cNvPr>
          <p:cNvSpPr txBox="1"/>
          <p:nvPr/>
        </p:nvSpPr>
        <p:spPr>
          <a:xfrm>
            <a:off x="1952130" y="4409777"/>
            <a:ext cx="16172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Secure by default</a:t>
            </a:r>
          </a:p>
        </p:txBody>
      </p:sp>
      <p:sp>
        <p:nvSpPr>
          <p:cNvPr id="24" name="Rectangle: Rounded Corners 135">
            <a:extLst>
              <a:ext uri="{FF2B5EF4-FFF2-40B4-BE49-F238E27FC236}">
                <a16:creationId xmlns:a16="http://schemas.microsoft.com/office/drawing/2014/main" id="{7FFDDE8E-F6B3-EEAD-460B-7761F746B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188994" y="3633247"/>
            <a:ext cx="4419600" cy="1168131"/>
          </a:xfrm>
          <a:prstGeom prst="roundRect">
            <a:avLst>
              <a:gd name="adj" fmla="val 14778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AAD9C05-5A94-9234-BA0C-1D405BE1D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79708" y="3851972"/>
            <a:ext cx="369338" cy="340291"/>
            <a:chOff x="697152" y="3560279"/>
            <a:chExt cx="430538" cy="406298"/>
          </a:xfrm>
        </p:grpSpPr>
        <p:sp>
          <p:nvSpPr>
            <p:cNvPr id="1024" name="Freeform 6">
              <a:extLst>
                <a:ext uri="{FF2B5EF4-FFF2-40B4-BE49-F238E27FC236}">
                  <a16:creationId xmlns:a16="http://schemas.microsoft.com/office/drawing/2014/main" id="{E18D17EB-380F-DF46-82C4-C4F9940657AA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834819" y="3791198"/>
              <a:ext cx="190155" cy="175379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5">
              <a:extLst>
                <a:ext uri="{FF2B5EF4-FFF2-40B4-BE49-F238E27FC236}">
                  <a16:creationId xmlns:a16="http://schemas.microsoft.com/office/drawing/2014/main" id="{5BA498A9-7DD5-EF56-CBF2-808A54AD9D33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841712" y="3563270"/>
              <a:ext cx="176369" cy="17038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182">
              <a:extLst>
                <a:ext uri="{FF2B5EF4-FFF2-40B4-BE49-F238E27FC236}">
                  <a16:creationId xmlns:a16="http://schemas.microsoft.com/office/drawing/2014/main" id="{6FDE473E-3BAA-CC7E-E347-FA3598A3EAD3}"/>
                </a:ext>
              </a:extLst>
            </p:cNvPr>
            <p:cNvSpPr/>
            <p:nvPr/>
          </p:nvSpPr>
          <p:spPr bwMode="auto">
            <a:xfrm>
              <a:off x="697152" y="3668938"/>
              <a:ext cx="134620" cy="181732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3A915893-B661-1E43-2966-F4B9B3996615}"/>
                </a:ext>
              </a:extLst>
            </p:cNvPr>
            <p:cNvGrpSpPr/>
            <p:nvPr/>
          </p:nvGrpSpPr>
          <p:grpSpPr>
            <a:xfrm>
              <a:off x="736350" y="3728192"/>
              <a:ext cx="53825" cy="87410"/>
              <a:chOff x="6675672" y="2470169"/>
              <a:chExt cx="284918" cy="439588"/>
            </a:xfrm>
            <a:solidFill>
              <a:schemeClr val="accent2"/>
            </a:solidFill>
          </p:grpSpPr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06CD2D50-A6B1-C26A-7FBC-36B2A6732204}"/>
                  </a:ext>
                </a:extLst>
              </p:cNvPr>
              <p:cNvSpPr/>
              <p:nvPr/>
            </p:nvSpPr>
            <p:spPr>
              <a:xfrm>
                <a:off x="6675672" y="2470169"/>
                <a:ext cx="284918" cy="345972"/>
              </a:xfrm>
              <a:custGeom>
                <a:avLst/>
                <a:gdLst>
                  <a:gd name="connsiteX0" fmla="*/ 190284 w 284917"/>
                  <a:gd name="connsiteY0" fmla="*/ 346311 h 345971"/>
                  <a:gd name="connsiteX1" fmla="*/ 206565 w 284917"/>
                  <a:gd name="connsiteY1" fmla="*/ 289327 h 345971"/>
                  <a:gd name="connsiteX2" fmla="*/ 241162 w 284917"/>
                  <a:gd name="connsiteY2" fmla="*/ 241841 h 345971"/>
                  <a:gd name="connsiteX3" fmla="*/ 272368 w 284917"/>
                  <a:gd name="connsiteY3" fmla="*/ 197068 h 345971"/>
                  <a:gd name="connsiteX4" fmla="*/ 283222 w 284917"/>
                  <a:gd name="connsiteY4" fmla="*/ 144155 h 345971"/>
                  <a:gd name="connsiteX5" fmla="*/ 272368 w 284917"/>
                  <a:gd name="connsiteY5" fmla="*/ 89885 h 345971"/>
                  <a:gd name="connsiteX6" fmla="*/ 242519 w 284917"/>
                  <a:gd name="connsiteY6" fmla="*/ 45790 h 345971"/>
                  <a:gd name="connsiteX7" fmla="*/ 198425 w 284917"/>
                  <a:gd name="connsiteY7" fmla="*/ 15942 h 345971"/>
                  <a:gd name="connsiteX8" fmla="*/ 144155 w 284917"/>
                  <a:gd name="connsiteY8" fmla="*/ 5088 h 345971"/>
                  <a:gd name="connsiteX9" fmla="*/ 89885 w 284917"/>
                  <a:gd name="connsiteY9" fmla="*/ 15942 h 345971"/>
                  <a:gd name="connsiteX10" fmla="*/ 45790 w 284917"/>
                  <a:gd name="connsiteY10" fmla="*/ 45790 h 345971"/>
                  <a:gd name="connsiteX11" fmla="*/ 15942 w 284917"/>
                  <a:gd name="connsiteY11" fmla="*/ 89885 h 345971"/>
                  <a:gd name="connsiteX12" fmla="*/ 5088 w 284917"/>
                  <a:gd name="connsiteY12" fmla="*/ 144155 h 345971"/>
                  <a:gd name="connsiteX13" fmla="*/ 15942 w 284917"/>
                  <a:gd name="connsiteY13" fmla="*/ 197068 h 345971"/>
                  <a:gd name="connsiteX14" fmla="*/ 47147 w 284917"/>
                  <a:gd name="connsiteY14" fmla="*/ 241841 h 345971"/>
                  <a:gd name="connsiteX15" fmla="*/ 81744 w 284917"/>
                  <a:gd name="connsiteY15" fmla="*/ 289327 h 345971"/>
                  <a:gd name="connsiteX16" fmla="*/ 98025 w 284917"/>
                  <a:gd name="connsiteY16" fmla="*/ 346311 h 345971"/>
                  <a:gd name="connsiteX17" fmla="*/ 190284 w 284917"/>
                  <a:gd name="connsiteY17" fmla="*/ 346311 h 34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4917" h="345971">
                    <a:moveTo>
                      <a:pt x="190284" y="346311"/>
                    </a:moveTo>
                    <a:cubicBezTo>
                      <a:pt x="192319" y="325281"/>
                      <a:pt x="197746" y="306287"/>
                      <a:pt x="206565" y="289327"/>
                    </a:cubicBezTo>
                    <a:cubicBezTo>
                      <a:pt x="215384" y="272368"/>
                      <a:pt x="226917" y="256765"/>
                      <a:pt x="241162" y="241841"/>
                    </a:cubicBezTo>
                    <a:cubicBezTo>
                      <a:pt x="254730" y="228273"/>
                      <a:pt x="264906" y="213349"/>
                      <a:pt x="272368" y="197068"/>
                    </a:cubicBezTo>
                    <a:cubicBezTo>
                      <a:pt x="279830" y="180787"/>
                      <a:pt x="283222" y="163149"/>
                      <a:pt x="283222" y="144155"/>
                    </a:cubicBezTo>
                    <a:cubicBezTo>
                      <a:pt x="283222" y="125160"/>
                      <a:pt x="279830" y="106844"/>
                      <a:pt x="272368" y="89885"/>
                    </a:cubicBezTo>
                    <a:cubicBezTo>
                      <a:pt x="264906" y="72925"/>
                      <a:pt x="254730" y="58001"/>
                      <a:pt x="242519" y="45790"/>
                    </a:cubicBezTo>
                    <a:cubicBezTo>
                      <a:pt x="229630" y="32901"/>
                      <a:pt x="215384" y="23404"/>
                      <a:pt x="198425" y="15942"/>
                    </a:cubicBezTo>
                    <a:cubicBezTo>
                      <a:pt x="181466" y="8480"/>
                      <a:pt x="163149" y="5088"/>
                      <a:pt x="144155" y="5088"/>
                    </a:cubicBezTo>
                    <a:cubicBezTo>
                      <a:pt x="125160" y="5088"/>
                      <a:pt x="106844" y="8480"/>
                      <a:pt x="89885" y="15942"/>
                    </a:cubicBezTo>
                    <a:cubicBezTo>
                      <a:pt x="72925" y="23404"/>
                      <a:pt x="58001" y="33580"/>
                      <a:pt x="45790" y="45790"/>
                    </a:cubicBezTo>
                    <a:cubicBezTo>
                      <a:pt x="32901" y="58679"/>
                      <a:pt x="23404" y="72925"/>
                      <a:pt x="15942" y="89885"/>
                    </a:cubicBezTo>
                    <a:cubicBezTo>
                      <a:pt x="8480" y="106844"/>
                      <a:pt x="5088" y="125160"/>
                      <a:pt x="5088" y="144155"/>
                    </a:cubicBezTo>
                    <a:cubicBezTo>
                      <a:pt x="5088" y="163149"/>
                      <a:pt x="8480" y="180787"/>
                      <a:pt x="15942" y="197068"/>
                    </a:cubicBezTo>
                    <a:cubicBezTo>
                      <a:pt x="23404" y="213349"/>
                      <a:pt x="33580" y="228273"/>
                      <a:pt x="47147" y="241841"/>
                    </a:cubicBezTo>
                    <a:cubicBezTo>
                      <a:pt x="61393" y="256765"/>
                      <a:pt x="72925" y="272368"/>
                      <a:pt x="81744" y="289327"/>
                    </a:cubicBezTo>
                    <a:cubicBezTo>
                      <a:pt x="90563" y="306287"/>
                      <a:pt x="95312" y="325281"/>
                      <a:pt x="98025" y="346311"/>
                    </a:cubicBezTo>
                    <a:lnTo>
                      <a:pt x="190284" y="346311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0823CB71-8BA3-F374-1A46-74053ACC5F0B}"/>
                  </a:ext>
                </a:extLst>
              </p:cNvPr>
              <p:cNvSpPr/>
              <p:nvPr/>
            </p:nvSpPr>
            <p:spPr>
              <a:xfrm>
                <a:off x="6767253" y="2841919"/>
                <a:ext cx="101756" cy="67838"/>
              </a:xfrm>
              <a:custGeom>
                <a:avLst/>
                <a:gdLst>
                  <a:gd name="connsiteX0" fmla="*/ 82422 w 101756"/>
                  <a:gd name="connsiteY0" fmla="*/ 67498 h 67837"/>
                  <a:gd name="connsiteX1" fmla="*/ 93277 w 101756"/>
                  <a:gd name="connsiteY1" fmla="*/ 62750 h 67837"/>
                  <a:gd name="connsiteX2" fmla="*/ 98025 w 101756"/>
                  <a:gd name="connsiteY2" fmla="*/ 51896 h 67837"/>
                  <a:gd name="connsiteX3" fmla="*/ 98025 w 101756"/>
                  <a:gd name="connsiteY3" fmla="*/ 5088 h 67837"/>
                  <a:gd name="connsiteX4" fmla="*/ 5088 w 101756"/>
                  <a:gd name="connsiteY4" fmla="*/ 5088 h 67837"/>
                  <a:gd name="connsiteX5" fmla="*/ 5088 w 101756"/>
                  <a:gd name="connsiteY5" fmla="*/ 51896 h 67837"/>
                  <a:gd name="connsiteX6" fmla="*/ 9837 w 101756"/>
                  <a:gd name="connsiteY6" fmla="*/ 62750 h 67837"/>
                  <a:gd name="connsiteX7" fmla="*/ 20690 w 101756"/>
                  <a:gd name="connsiteY7" fmla="*/ 67498 h 67837"/>
                  <a:gd name="connsiteX8" fmla="*/ 82422 w 101756"/>
                  <a:gd name="connsiteY8" fmla="*/ 67498 h 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756" h="67837">
                    <a:moveTo>
                      <a:pt x="82422" y="67498"/>
                    </a:moveTo>
                    <a:cubicBezTo>
                      <a:pt x="86493" y="67498"/>
                      <a:pt x="90563" y="66142"/>
                      <a:pt x="93277" y="62750"/>
                    </a:cubicBezTo>
                    <a:cubicBezTo>
                      <a:pt x="96669" y="59358"/>
                      <a:pt x="98025" y="55966"/>
                      <a:pt x="98025" y="51896"/>
                    </a:cubicBezTo>
                    <a:lnTo>
                      <a:pt x="98025" y="5088"/>
                    </a:lnTo>
                    <a:lnTo>
                      <a:pt x="5088" y="5088"/>
                    </a:lnTo>
                    <a:lnTo>
                      <a:pt x="5088" y="51896"/>
                    </a:lnTo>
                    <a:cubicBezTo>
                      <a:pt x="5088" y="55966"/>
                      <a:pt x="6445" y="60036"/>
                      <a:pt x="9837" y="62750"/>
                    </a:cubicBezTo>
                    <a:cubicBezTo>
                      <a:pt x="13228" y="66142"/>
                      <a:pt x="16620" y="67498"/>
                      <a:pt x="20690" y="67498"/>
                    </a:cubicBezTo>
                    <a:lnTo>
                      <a:pt x="82422" y="67498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EE5D681-00B1-CD55-6C23-7451F7B7A56D}"/>
                </a:ext>
              </a:extLst>
            </p:cNvPr>
            <p:cNvSpPr/>
            <p:nvPr/>
          </p:nvSpPr>
          <p:spPr>
            <a:xfrm>
              <a:off x="971810" y="3692326"/>
              <a:ext cx="155880" cy="144778"/>
            </a:xfrm>
            <a:custGeom>
              <a:avLst/>
              <a:gdLst>
                <a:gd name="connsiteX0" fmla="*/ 30932 w 155880"/>
                <a:gd name="connsiteY0" fmla="*/ 128876 h 144778"/>
                <a:gd name="connsiteX1" fmla="*/ 36509 w 155880"/>
                <a:gd name="connsiteY1" fmla="*/ 129098 h 144778"/>
                <a:gd name="connsiteX2" fmla="*/ 36504 w 155880"/>
                <a:gd name="connsiteY2" fmla="*/ 134751 h 144778"/>
                <a:gd name="connsiteX3" fmla="*/ 28140 w 155880"/>
                <a:gd name="connsiteY3" fmla="*/ 143563 h 144778"/>
                <a:gd name="connsiteX4" fmla="*/ 25350 w 155880"/>
                <a:gd name="connsiteY4" fmla="*/ 144778 h 144778"/>
                <a:gd name="connsiteX5" fmla="*/ 21402 w 155880"/>
                <a:gd name="connsiteY5" fmla="*/ 140626 h 144778"/>
                <a:gd name="connsiteX6" fmla="*/ 22559 w 155880"/>
                <a:gd name="connsiteY6" fmla="*/ 137686 h 144778"/>
                <a:gd name="connsiteX7" fmla="*/ 14763 w 155880"/>
                <a:gd name="connsiteY7" fmla="*/ 100661 h 144778"/>
                <a:gd name="connsiteX8" fmla="*/ 19993 w 155880"/>
                <a:gd name="connsiteY8" fmla="*/ 102712 h 144778"/>
                <a:gd name="connsiteX9" fmla="*/ 18044 w 155880"/>
                <a:gd name="connsiteY9" fmla="*/ 108217 h 144778"/>
                <a:gd name="connsiteX10" fmla="*/ 7569 w 155880"/>
                <a:gd name="connsiteY10" fmla="*/ 113253 h 144778"/>
                <a:gd name="connsiteX11" fmla="*/ 5931 w 155880"/>
                <a:gd name="connsiteY11" fmla="*/ 113629 h 144778"/>
                <a:gd name="connsiteX12" fmla="*/ 1979 w 155880"/>
                <a:gd name="connsiteY12" fmla="*/ 109481 h 144778"/>
                <a:gd name="connsiteX13" fmla="*/ 4289 w 155880"/>
                <a:gd name="connsiteY13" fmla="*/ 105695 h 144778"/>
                <a:gd name="connsiteX14" fmla="*/ 52656 w 155880"/>
                <a:gd name="connsiteY14" fmla="*/ 71759 h 144778"/>
                <a:gd name="connsiteX15" fmla="*/ 49396 w 155880"/>
                <a:gd name="connsiteY15" fmla="*/ 72798 h 144778"/>
                <a:gd name="connsiteX16" fmla="*/ 48834 w 155880"/>
                <a:gd name="connsiteY16" fmla="*/ 76283 h 144778"/>
                <a:gd name="connsiteX17" fmla="*/ 46606 w 155880"/>
                <a:gd name="connsiteY17" fmla="*/ 78191 h 144778"/>
                <a:gd name="connsiteX18" fmla="*/ 43236 w 155880"/>
                <a:gd name="connsiteY18" fmla="*/ 78089 h 144778"/>
                <a:gd name="connsiteX19" fmla="*/ 41618 w 155880"/>
                <a:gd name="connsiteY19" fmla="*/ 81257 h 144778"/>
                <a:gd name="connsiteX20" fmla="*/ 43542 w 155880"/>
                <a:gd name="connsiteY20" fmla="*/ 84162 h 144778"/>
                <a:gd name="connsiteX21" fmla="*/ 43282 w 155880"/>
                <a:gd name="connsiteY21" fmla="*/ 87186 h 144778"/>
                <a:gd name="connsiteX22" fmla="*/ 40825 w 155880"/>
                <a:gd name="connsiteY22" fmla="*/ 89585 h 144778"/>
                <a:gd name="connsiteX23" fmla="*/ 41812 w 155880"/>
                <a:gd name="connsiteY23" fmla="*/ 93016 h 144778"/>
                <a:gd name="connsiteX24" fmla="*/ 45125 w 155880"/>
                <a:gd name="connsiteY24" fmla="*/ 93622 h 144778"/>
                <a:gd name="connsiteX25" fmla="*/ 46922 w 155880"/>
                <a:gd name="connsiteY25" fmla="*/ 95986 h 144778"/>
                <a:gd name="connsiteX26" fmla="*/ 46845 w 155880"/>
                <a:gd name="connsiteY26" fmla="*/ 99517 h 144778"/>
                <a:gd name="connsiteX27" fmla="*/ 49838 w 155880"/>
                <a:gd name="connsiteY27" fmla="*/ 101211 h 144778"/>
                <a:gd name="connsiteX28" fmla="*/ 52601 w 155880"/>
                <a:gd name="connsiteY28" fmla="*/ 99193 h 144778"/>
                <a:gd name="connsiteX29" fmla="*/ 55458 w 155880"/>
                <a:gd name="connsiteY29" fmla="*/ 99494 h 144778"/>
                <a:gd name="connsiteX30" fmla="*/ 57759 w 155880"/>
                <a:gd name="connsiteY30" fmla="*/ 102050 h 144778"/>
                <a:gd name="connsiteX31" fmla="*/ 61018 w 155880"/>
                <a:gd name="connsiteY31" fmla="*/ 101012 h 144778"/>
                <a:gd name="connsiteX32" fmla="*/ 61581 w 155880"/>
                <a:gd name="connsiteY32" fmla="*/ 97527 h 144778"/>
                <a:gd name="connsiteX33" fmla="*/ 63832 w 155880"/>
                <a:gd name="connsiteY33" fmla="*/ 95633 h 144778"/>
                <a:gd name="connsiteX34" fmla="*/ 67186 w 155880"/>
                <a:gd name="connsiteY34" fmla="*/ 95739 h 144778"/>
                <a:gd name="connsiteX35" fmla="*/ 68804 w 155880"/>
                <a:gd name="connsiteY35" fmla="*/ 92565 h 144778"/>
                <a:gd name="connsiteX36" fmla="*/ 66867 w 155880"/>
                <a:gd name="connsiteY36" fmla="*/ 89664 h 144778"/>
                <a:gd name="connsiteX37" fmla="*/ 67153 w 155880"/>
                <a:gd name="connsiteY37" fmla="*/ 86657 h 144778"/>
                <a:gd name="connsiteX38" fmla="*/ 69610 w 155880"/>
                <a:gd name="connsiteY38" fmla="*/ 84218 h 144778"/>
                <a:gd name="connsiteX39" fmla="*/ 68623 w 155880"/>
                <a:gd name="connsiteY39" fmla="*/ 80787 h 144778"/>
                <a:gd name="connsiteX40" fmla="*/ 65312 w 155880"/>
                <a:gd name="connsiteY40" fmla="*/ 80197 h 144778"/>
                <a:gd name="connsiteX41" fmla="*/ 63493 w 155880"/>
                <a:gd name="connsiteY41" fmla="*/ 77832 h 144778"/>
                <a:gd name="connsiteX42" fmla="*/ 63593 w 155880"/>
                <a:gd name="connsiteY42" fmla="*/ 74301 h 144778"/>
                <a:gd name="connsiteX43" fmla="*/ 60584 w 155880"/>
                <a:gd name="connsiteY43" fmla="*/ 72596 h 144778"/>
                <a:gd name="connsiteX44" fmla="*/ 57840 w 155880"/>
                <a:gd name="connsiteY44" fmla="*/ 74631 h 144778"/>
                <a:gd name="connsiteX45" fmla="*/ 54961 w 155880"/>
                <a:gd name="connsiteY45" fmla="*/ 74337 h 144778"/>
                <a:gd name="connsiteX46" fmla="*/ 3946 w 155880"/>
                <a:gd name="connsiteY46" fmla="*/ 67618 h 144778"/>
                <a:gd name="connsiteX47" fmla="*/ 14874 w 155880"/>
                <a:gd name="connsiteY47" fmla="*/ 67618 h 144778"/>
                <a:gd name="connsiteX48" fmla="*/ 18820 w 155880"/>
                <a:gd name="connsiteY48" fmla="*/ 71772 h 144778"/>
                <a:gd name="connsiteX49" fmla="*/ 14874 w 155880"/>
                <a:gd name="connsiteY49" fmla="*/ 75926 h 144778"/>
                <a:gd name="connsiteX50" fmla="*/ 3946 w 155880"/>
                <a:gd name="connsiteY50" fmla="*/ 75926 h 144778"/>
                <a:gd name="connsiteX51" fmla="*/ 0 w 155880"/>
                <a:gd name="connsiteY51" fmla="*/ 71772 h 144778"/>
                <a:gd name="connsiteX52" fmla="*/ 3946 w 155880"/>
                <a:gd name="connsiteY52" fmla="*/ 67618 h 144778"/>
                <a:gd name="connsiteX53" fmla="*/ 60267 w 155880"/>
                <a:gd name="connsiteY53" fmla="*/ 40729 h 144778"/>
                <a:gd name="connsiteX54" fmla="*/ 57007 w 155880"/>
                <a:gd name="connsiteY54" fmla="*/ 41767 h 144778"/>
                <a:gd name="connsiteX55" fmla="*/ 56431 w 155880"/>
                <a:gd name="connsiteY55" fmla="*/ 45256 h 144778"/>
                <a:gd name="connsiteX56" fmla="*/ 54185 w 155880"/>
                <a:gd name="connsiteY56" fmla="*/ 47148 h 144778"/>
                <a:gd name="connsiteX57" fmla="*/ 50831 w 155880"/>
                <a:gd name="connsiteY57" fmla="*/ 47042 h 144778"/>
                <a:gd name="connsiteX58" fmla="*/ 49187 w 155880"/>
                <a:gd name="connsiteY58" fmla="*/ 50224 h 144778"/>
                <a:gd name="connsiteX59" fmla="*/ 51151 w 155880"/>
                <a:gd name="connsiteY59" fmla="*/ 53119 h 144778"/>
                <a:gd name="connsiteX60" fmla="*/ 50870 w 155880"/>
                <a:gd name="connsiteY60" fmla="*/ 56126 h 144778"/>
                <a:gd name="connsiteX61" fmla="*/ 48422 w 155880"/>
                <a:gd name="connsiteY61" fmla="*/ 58554 h 144778"/>
                <a:gd name="connsiteX62" fmla="*/ 49408 w 155880"/>
                <a:gd name="connsiteY62" fmla="*/ 61985 h 144778"/>
                <a:gd name="connsiteX63" fmla="*/ 52717 w 155880"/>
                <a:gd name="connsiteY63" fmla="*/ 62575 h 144778"/>
                <a:gd name="connsiteX64" fmla="*/ 54531 w 155880"/>
                <a:gd name="connsiteY64" fmla="*/ 64920 h 144778"/>
                <a:gd name="connsiteX65" fmla="*/ 54406 w 155880"/>
                <a:gd name="connsiteY65" fmla="*/ 68490 h 144778"/>
                <a:gd name="connsiteX66" fmla="*/ 57415 w 155880"/>
                <a:gd name="connsiteY66" fmla="*/ 70195 h 144778"/>
                <a:gd name="connsiteX67" fmla="*/ 60160 w 155880"/>
                <a:gd name="connsiteY67" fmla="*/ 68160 h 144778"/>
                <a:gd name="connsiteX68" fmla="*/ 63019 w 155880"/>
                <a:gd name="connsiteY68" fmla="*/ 68461 h 144778"/>
                <a:gd name="connsiteX69" fmla="*/ 65324 w 155880"/>
                <a:gd name="connsiteY69" fmla="*/ 71038 h 144778"/>
                <a:gd name="connsiteX70" fmla="*/ 68583 w 155880"/>
                <a:gd name="connsiteY70" fmla="*/ 70000 h 144778"/>
                <a:gd name="connsiteX71" fmla="*/ 69160 w 155880"/>
                <a:gd name="connsiteY71" fmla="*/ 66511 h 144778"/>
                <a:gd name="connsiteX72" fmla="*/ 71389 w 155880"/>
                <a:gd name="connsiteY72" fmla="*/ 64588 h 144778"/>
                <a:gd name="connsiteX73" fmla="*/ 74744 w 155880"/>
                <a:gd name="connsiteY73" fmla="*/ 64694 h 144778"/>
                <a:gd name="connsiteX74" fmla="*/ 76362 w 155880"/>
                <a:gd name="connsiteY74" fmla="*/ 61526 h 144778"/>
                <a:gd name="connsiteX75" fmla="*/ 74428 w 155880"/>
                <a:gd name="connsiteY75" fmla="*/ 58652 h 144778"/>
                <a:gd name="connsiteX76" fmla="*/ 74740 w 155880"/>
                <a:gd name="connsiteY76" fmla="*/ 55605 h 144778"/>
                <a:gd name="connsiteX77" fmla="*/ 77188 w 155880"/>
                <a:gd name="connsiteY77" fmla="*/ 53179 h 144778"/>
                <a:gd name="connsiteX78" fmla="*/ 76202 w 155880"/>
                <a:gd name="connsiteY78" fmla="*/ 49746 h 144778"/>
                <a:gd name="connsiteX79" fmla="*/ 72891 w 155880"/>
                <a:gd name="connsiteY79" fmla="*/ 49156 h 144778"/>
                <a:gd name="connsiteX80" fmla="*/ 71078 w 155880"/>
                <a:gd name="connsiteY80" fmla="*/ 46812 h 144778"/>
                <a:gd name="connsiteX81" fmla="*/ 71180 w 155880"/>
                <a:gd name="connsiteY81" fmla="*/ 43262 h 144778"/>
                <a:gd name="connsiteX82" fmla="*/ 68171 w 155880"/>
                <a:gd name="connsiteY82" fmla="*/ 41559 h 144778"/>
                <a:gd name="connsiteX83" fmla="*/ 65424 w 155880"/>
                <a:gd name="connsiteY83" fmla="*/ 43586 h 144778"/>
                <a:gd name="connsiteX84" fmla="*/ 62567 w 155880"/>
                <a:gd name="connsiteY84" fmla="*/ 43285 h 144778"/>
                <a:gd name="connsiteX85" fmla="*/ 10491 w 155880"/>
                <a:gd name="connsiteY85" fmla="*/ 31563 h 144778"/>
                <a:gd name="connsiteX86" fmla="*/ 22867 w 155880"/>
                <a:gd name="connsiteY86" fmla="*/ 37071 h 144778"/>
                <a:gd name="connsiteX87" fmla="*/ 24964 w 155880"/>
                <a:gd name="connsiteY87" fmla="*/ 42514 h 144778"/>
                <a:gd name="connsiteX88" fmla="*/ 21328 w 155880"/>
                <a:gd name="connsiteY88" fmla="*/ 45050 h 144778"/>
                <a:gd name="connsiteX89" fmla="*/ 19791 w 155880"/>
                <a:gd name="connsiteY89" fmla="*/ 44722 h 144778"/>
                <a:gd name="connsiteX90" fmla="*/ 7417 w 155880"/>
                <a:gd name="connsiteY90" fmla="*/ 39214 h 144778"/>
                <a:gd name="connsiteX91" fmla="*/ 5355 w 155880"/>
                <a:gd name="connsiteY91" fmla="*/ 33755 h 144778"/>
                <a:gd name="connsiteX92" fmla="*/ 10491 w 155880"/>
                <a:gd name="connsiteY92" fmla="*/ 31563 h 144778"/>
                <a:gd name="connsiteX93" fmla="*/ 111035 w 155880"/>
                <a:gd name="connsiteY93" fmla="*/ 3977 h 144778"/>
                <a:gd name="connsiteX94" fmla="*/ 129607 w 155880"/>
                <a:gd name="connsiteY94" fmla="*/ 21118 h 144778"/>
                <a:gd name="connsiteX95" fmla="*/ 130057 w 155880"/>
                <a:gd name="connsiteY95" fmla="*/ 21252 h 144778"/>
                <a:gd name="connsiteX96" fmla="*/ 141206 w 155880"/>
                <a:gd name="connsiteY96" fmla="*/ 42955 h 144778"/>
                <a:gd name="connsiteX97" fmla="*/ 142683 w 155880"/>
                <a:gd name="connsiteY97" fmla="*/ 43804 h 144778"/>
                <a:gd name="connsiteX98" fmla="*/ 149517 w 155880"/>
                <a:gd name="connsiteY98" fmla="*/ 72741 h 144778"/>
                <a:gd name="connsiteX99" fmla="*/ 155880 w 155880"/>
                <a:gd name="connsiteY99" fmla="*/ 88563 h 144778"/>
                <a:gd name="connsiteX100" fmla="*/ 143647 w 155880"/>
                <a:gd name="connsiteY100" fmla="*/ 108615 h 144778"/>
                <a:gd name="connsiteX101" fmla="*/ 143647 w 155880"/>
                <a:gd name="connsiteY101" fmla="*/ 108798 h 144778"/>
                <a:gd name="connsiteX102" fmla="*/ 143201 w 155880"/>
                <a:gd name="connsiteY102" fmla="*/ 113151 h 144778"/>
                <a:gd name="connsiteX103" fmla="*/ 120330 w 155880"/>
                <a:gd name="connsiteY103" fmla="*/ 128563 h 144778"/>
                <a:gd name="connsiteX104" fmla="*/ 107825 w 155880"/>
                <a:gd name="connsiteY104" fmla="*/ 138229 h 144778"/>
                <a:gd name="connsiteX105" fmla="*/ 94712 w 155880"/>
                <a:gd name="connsiteY105" fmla="*/ 124435 h 144778"/>
                <a:gd name="connsiteX106" fmla="*/ 94712 w 155880"/>
                <a:gd name="connsiteY106" fmla="*/ 22342 h 144778"/>
                <a:gd name="connsiteX107" fmla="*/ 111035 w 155880"/>
                <a:gd name="connsiteY107" fmla="*/ 3977 h 144778"/>
                <a:gd name="connsiteX108" fmla="*/ 69343 w 155880"/>
                <a:gd name="connsiteY108" fmla="*/ 3945 h 144778"/>
                <a:gd name="connsiteX109" fmla="*/ 69345 w 155880"/>
                <a:gd name="connsiteY109" fmla="*/ 3945 h 144778"/>
                <a:gd name="connsiteX110" fmla="*/ 86820 w 155880"/>
                <a:gd name="connsiteY110" fmla="*/ 22342 h 144778"/>
                <a:gd name="connsiteX111" fmla="*/ 86820 w 155880"/>
                <a:gd name="connsiteY111" fmla="*/ 124435 h 144778"/>
                <a:gd name="connsiteX112" fmla="*/ 77663 w 155880"/>
                <a:gd name="connsiteY112" fmla="*/ 137560 h 144778"/>
                <a:gd name="connsiteX113" fmla="*/ 61214 w 155880"/>
                <a:gd name="connsiteY113" fmla="*/ 128564 h 144778"/>
                <a:gd name="connsiteX114" fmla="*/ 57080 w 155880"/>
                <a:gd name="connsiteY114" fmla="*/ 129033 h 144778"/>
                <a:gd name="connsiteX115" fmla="*/ 37895 w 155880"/>
                <a:gd name="connsiteY115" fmla="*/ 108798 h 144778"/>
                <a:gd name="connsiteX116" fmla="*/ 37895 w 155880"/>
                <a:gd name="connsiteY116" fmla="*/ 108615 h 144778"/>
                <a:gd name="connsiteX117" fmla="*/ 31557 w 155880"/>
                <a:gd name="connsiteY117" fmla="*/ 103907 h 144778"/>
                <a:gd name="connsiteX118" fmla="*/ 32017 w 155880"/>
                <a:gd name="connsiteY118" fmla="*/ 72741 h 144778"/>
                <a:gd name="connsiteX119" fmla="*/ 31206 w 155880"/>
                <a:gd name="connsiteY119" fmla="*/ 71179 h 144778"/>
                <a:gd name="connsiteX120" fmla="*/ 40326 w 155880"/>
                <a:gd name="connsiteY120" fmla="*/ 42955 h 144778"/>
                <a:gd name="connsiteX121" fmla="*/ 40198 w 155880"/>
                <a:gd name="connsiteY121" fmla="*/ 42478 h 144778"/>
                <a:gd name="connsiteX122" fmla="*/ 51926 w 155880"/>
                <a:gd name="connsiteY122" fmla="*/ 21117 h 144778"/>
                <a:gd name="connsiteX123" fmla="*/ 69343 w 155880"/>
                <a:gd name="connsiteY123" fmla="*/ 3945 h 144778"/>
                <a:gd name="connsiteX124" fmla="*/ 29270 w 155880"/>
                <a:gd name="connsiteY124" fmla="*/ 1166 h 144778"/>
                <a:gd name="connsiteX125" fmla="*/ 29367 w 155880"/>
                <a:gd name="connsiteY125" fmla="*/ 1268 h 144778"/>
                <a:gd name="connsiteX126" fmla="*/ 37737 w 155880"/>
                <a:gd name="connsiteY126" fmla="*/ 10080 h 144778"/>
                <a:gd name="connsiteX127" fmla="*/ 37736 w 155880"/>
                <a:gd name="connsiteY127" fmla="*/ 15955 h 144778"/>
                <a:gd name="connsiteX128" fmla="*/ 34947 w 155880"/>
                <a:gd name="connsiteY128" fmla="*/ 17171 h 144778"/>
                <a:gd name="connsiteX129" fmla="*/ 32157 w 155880"/>
                <a:gd name="connsiteY129" fmla="*/ 15954 h 144778"/>
                <a:gd name="connsiteX130" fmla="*/ 23787 w 155880"/>
                <a:gd name="connsiteY130" fmla="*/ 7141 h 144778"/>
                <a:gd name="connsiteX131" fmla="*/ 23690 w 155880"/>
                <a:gd name="connsiteY131" fmla="*/ 1268 h 144778"/>
                <a:gd name="connsiteX132" fmla="*/ 29270 w 155880"/>
                <a:gd name="connsiteY132" fmla="*/ 1166 h 14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55880" h="144778">
                  <a:moveTo>
                    <a:pt x="30932" y="128876"/>
                  </a:moveTo>
                  <a:cubicBezTo>
                    <a:pt x="32530" y="127316"/>
                    <a:pt x="35027" y="127415"/>
                    <a:pt x="36509" y="129098"/>
                  </a:cubicBezTo>
                  <a:cubicBezTo>
                    <a:pt x="37914" y="130693"/>
                    <a:pt x="37911" y="133159"/>
                    <a:pt x="36504" y="134751"/>
                  </a:cubicBezTo>
                  <a:lnTo>
                    <a:pt x="28140" y="143563"/>
                  </a:lnTo>
                  <a:cubicBezTo>
                    <a:pt x="27400" y="144343"/>
                    <a:pt x="26396" y="144780"/>
                    <a:pt x="25350" y="144778"/>
                  </a:cubicBezTo>
                  <a:cubicBezTo>
                    <a:pt x="23170" y="144779"/>
                    <a:pt x="21403" y="142920"/>
                    <a:pt x="21402" y="140626"/>
                  </a:cubicBezTo>
                  <a:cubicBezTo>
                    <a:pt x="21402" y="139523"/>
                    <a:pt x="21818" y="138465"/>
                    <a:pt x="22559" y="137686"/>
                  </a:cubicBezTo>
                  <a:close/>
                  <a:moveTo>
                    <a:pt x="14763" y="100661"/>
                  </a:moveTo>
                  <a:cubicBezTo>
                    <a:pt x="16745" y="99707"/>
                    <a:pt x="19087" y="100625"/>
                    <a:pt x="19993" y="102712"/>
                  </a:cubicBezTo>
                  <a:cubicBezTo>
                    <a:pt x="20899" y="104798"/>
                    <a:pt x="20026" y="107263"/>
                    <a:pt x="18044" y="108217"/>
                  </a:cubicBezTo>
                  <a:lnTo>
                    <a:pt x="7569" y="113253"/>
                  </a:lnTo>
                  <a:cubicBezTo>
                    <a:pt x="7055" y="113500"/>
                    <a:pt x="6496" y="113629"/>
                    <a:pt x="5931" y="113629"/>
                  </a:cubicBezTo>
                  <a:cubicBezTo>
                    <a:pt x="3751" y="113632"/>
                    <a:pt x="1982" y="111775"/>
                    <a:pt x="1979" y="109481"/>
                  </a:cubicBezTo>
                  <a:cubicBezTo>
                    <a:pt x="1977" y="107851"/>
                    <a:pt x="2880" y="106371"/>
                    <a:pt x="4289" y="105695"/>
                  </a:cubicBezTo>
                  <a:close/>
                  <a:moveTo>
                    <a:pt x="52656" y="71759"/>
                  </a:moveTo>
                  <a:lnTo>
                    <a:pt x="49396" y="72798"/>
                  </a:lnTo>
                  <a:lnTo>
                    <a:pt x="48834" y="76283"/>
                  </a:lnTo>
                  <a:cubicBezTo>
                    <a:pt x="48021" y="76821"/>
                    <a:pt x="47273" y="77462"/>
                    <a:pt x="46606" y="78191"/>
                  </a:cubicBezTo>
                  <a:lnTo>
                    <a:pt x="43236" y="78089"/>
                  </a:lnTo>
                  <a:lnTo>
                    <a:pt x="41618" y="81257"/>
                  </a:lnTo>
                  <a:lnTo>
                    <a:pt x="43542" y="84162"/>
                  </a:lnTo>
                  <a:cubicBezTo>
                    <a:pt x="43339" y="85155"/>
                    <a:pt x="43252" y="86171"/>
                    <a:pt x="43282" y="87186"/>
                  </a:cubicBezTo>
                  <a:lnTo>
                    <a:pt x="40825" y="89585"/>
                  </a:lnTo>
                  <a:lnTo>
                    <a:pt x="41812" y="93016"/>
                  </a:lnTo>
                  <a:lnTo>
                    <a:pt x="45125" y="93622"/>
                  </a:lnTo>
                  <a:cubicBezTo>
                    <a:pt x="45631" y="94484"/>
                    <a:pt x="46234" y="95278"/>
                    <a:pt x="46922" y="95986"/>
                  </a:cubicBezTo>
                  <a:lnTo>
                    <a:pt x="46845" y="99517"/>
                  </a:lnTo>
                  <a:lnTo>
                    <a:pt x="49838" y="101211"/>
                  </a:lnTo>
                  <a:lnTo>
                    <a:pt x="52601" y="99193"/>
                  </a:lnTo>
                  <a:cubicBezTo>
                    <a:pt x="53538" y="99414"/>
                    <a:pt x="54497" y="99515"/>
                    <a:pt x="55458" y="99494"/>
                  </a:cubicBezTo>
                  <a:lnTo>
                    <a:pt x="57759" y="102050"/>
                  </a:lnTo>
                  <a:lnTo>
                    <a:pt x="61018" y="101012"/>
                  </a:lnTo>
                  <a:lnTo>
                    <a:pt x="61581" y="97527"/>
                  </a:lnTo>
                  <a:cubicBezTo>
                    <a:pt x="62402" y="96994"/>
                    <a:pt x="63158" y="96358"/>
                    <a:pt x="63832" y="95633"/>
                  </a:cubicBezTo>
                  <a:lnTo>
                    <a:pt x="67186" y="95739"/>
                  </a:lnTo>
                  <a:lnTo>
                    <a:pt x="68804" y="92565"/>
                  </a:lnTo>
                  <a:lnTo>
                    <a:pt x="66867" y="89664"/>
                  </a:lnTo>
                  <a:cubicBezTo>
                    <a:pt x="67078" y="88677"/>
                    <a:pt x="67174" y="87668"/>
                    <a:pt x="67153" y="86657"/>
                  </a:cubicBezTo>
                  <a:lnTo>
                    <a:pt x="69610" y="84218"/>
                  </a:lnTo>
                  <a:lnTo>
                    <a:pt x="68623" y="80787"/>
                  </a:lnTo>
                  <a:lnTo>
                    <a:pt x="65312" y="80197"/>
                  </a:lnTo>
                  <a:cubicBezTo>
                    <a:pt x="64801" y="79333"/>
                    <a:pt x="64189" y="78538"/>
                    <a:pt x="63493" y="77832"/>
                  </a:cubicBezTo>
                  <a:lnTo>
                    <a:pt x="63593" y="74301"/>
                  </a:lnTo>
                  <a:lnTo>
                    <a:pt x="60584" y="72596"/>
                  </a:lnTo>
                  <a:lnTo>
                    <a:pt x="57840" y="74631"/>
                  </a:lnTo>
                  <a:cubicBezTo>
                    <a:pt x="56895" y="74410"/>
                    <a:pt x="55928" y="74311"/>
                    <a:pt x="54961" y="74337"/>
                  </a:cubicBezTo>
                  <a:close/>
                  <a:moveTo>
                    <a:pt x="3946" y="67618"/>
                  </a:moveTo>
                  <a:lnTo>
                    <a:pt x="14874" y="67618"/>
                  </a:lnTo>
                  <a:cubicBezTo>
                    <a:pt x="17053" y="67618"/>
                    <a:pt x="18820" y="69478"/>
                    <a:pt x="18820" y="71772"/>
                  </a:cubicBezTo>
                  <a:cubicBezTo>
                    <a:pt x="18820" y="74066"/>
                    <a:pt x="17053" y="75926"/>
                    <a:pt x="14874" y="75926"/>
                  </a:cubicBezTo>
                  <a:lnTo>
                    <a:pt x="3946" y="75926"/>
                  </a:lnTo>
                  <a:cubicBezTo>
                    <a:pt x="1767" y="75926"/>
                    <a:pt x="0" y="74066"/>
                    <a:pt x="0" y="71772"/>
                  </a:cubicBezTo>
                  <a:cubicBezTo>
                    <a:pt x="0" y="69478"/>
                    <a:pt x="1767" y="67618"/>
                    <a:pt x="3946" y="67618"/>
                  </a:cubicBezTo>
                  <a:close/>
                  <a:moveTo>
                    <a:pt x="60267" y="40729"/>
                  </a:moveTo>
                  <a:lnTo>
                    <a:pt x="57007" y="41767"/>
                  </a:lnTo>
                  <a:lnTo>
                    <a:pt x="56431" y="45256"/>
                  </a:lnTo>
                  <a:cubicBezTo>
                    <a:pt x="55612" y="45788"/>
                    <a:pt x="54858" y="46424"/>
                    <a:pt x="54185" y="47148"/>
                  </a:cubicBezTo>
                  <a:lnTo>
                    <a:pt x="50831" y="47042"/>
                  </a:lnTo>
                  <a:lnTo>
                    <a:pt x="49187" y="50224"/>
                  </a:lnTo>
                  <a:lnTo>
                    <a:pt x="51151" y="53119"/>
                  </a:lnTo>
                  <a:cubicBezTo>
                    <a:pt x="50943" y="54106"/>
                    <a:pt x="50849" y="55116"/>
                    <a:pt x="50870" y="56126"/>
                  </a:cubicBezTo>
                  <a:lnTo>
                    <a:pt x="48422" y="58554"/>
                  </a:lnTo>
                  <a:lnTo>
                    <a:pt x="49408" y="61985"/>
                  </a:lnTo>
                  <a:lnTo>
                    <a:pt x="52717" y="62575"/>
                  </a:lnTo>
                  <a:cubicBezTo>
                    <a:pt x="53229" y="63431"/>
                    <a:pt x="53838" y="64219"/>
                    <a:pt x="54531" y="64920"/>
                  </a:cubicBezTo>
                  <a:lnTo>
                    <a:pt x="54406" y="68490"/>
                  </a:lnTo>
                  <a:lnTo>
                    <a:pt x="57415" y="70195"/>
                  </a:lnTo>
                  <a:lnTo>
                    <a:pt x="60160" y="68160"/>
                  </a:lnTo>
                  <a:cubicBezTo>
                    <a:pt x="61098" y="68383"/>
                    <a:pt x="62058" y="68484"/>
                    <a:pt x="63019" y="68461"/>
                  </a:cubicBezTo>
                  <a:lnTo>
                    <a:pt x="65324" y="71038"/>
                  </a:lnTo>
                  <a:lnTo>
                    <a:pt x="68583" y="70000"/>
                  </a:lnTo>
                  <a:lnTo>
                    <a:pt x="69160" y="66511"/>
                  </a:lnTo>
                  <a:cubicBezTo>
                    <a:pt x="69975" y="65968"/>
                    <a:pt x="70723" y="65322"/>
                    <a:pt x="71389" y="64588"/>
                  </a:cubicBezTo>
                  <a:lnTo>
                    <a:pt x="74744" y="64694"/>
                  </a:lnTo>
                  <a:lnTo>
                    <a:pt x="76362" y="61526"/>
                  </a:lnTo>
                  <a:lnTo>
                    <a:pt x="74428" y="58652"/>
                  </a:lnTo>
                  <a:cubicBezTo>
                    <a:pt x="74651" y="57654"/>
                    <a:pt x="74756" y="56630"/>
                    <a:pt x="74740" y="55605"/>
                  </a:cubicBezTo>
                  <a:lnTo>
                    <a:pt x="77188" y="53179"/>
                  </a:lnTo>
                  <a:lnTo>
                    <a:pt x="76202" y="49746"/>
                  </a:lnTo>
                  <a:lnTo>
                    <a:pt x="72891" y="49156"/>
                  </a:lnTo>
                  <a:cubicBezTo>
                    <a:pt x="72379" y="48300"/>
                    <a:pt x="71771" y="47513"/>
                    <a:pt x="71078" y="46812"/>
                  </a:cubicBezTo>
                  <a:lnTo>
                    <a:pt x="71180" y="43262"/>
                  </a:lnTo>
                  <a:lnTo>
                    <a:pt x="68171" y="41559"/>
                  </a:lnTo>
                  <a:lnTo>
                    <a:pt x="65424" y="43586"/>
                  </a:lnTo>
                  <a:cubicBezTo>
                    <a:pt x="64487" y="43365"/>
                    <a:pt x="63528" y="43264"/>
                    <a:pt x="62567" y="43285"/>
                  </a:cubicBezTo>
                  <a:close/>
                  <a:moveTo>
                    <a:pt x="10491" y="31563"/>
                  </a:moveTo>
                  <a:lnTo>
                    <a:pt x="22867" y="37071"/>
                  </a:lnTo>
                  <a:cubicBezTo>
                    <a:pt x="24874" y="37964"/>
                    <a:pt x="25813" y="40402"/>
                    <a:pt x="24964" y="42514"/>
                  </a:cubicBezTo>
                  <a:cubicBezTo>
                    <a:pt x="24346" y="44052"/>
                    <a:pt x="22914" y="45051"/>
                    <a:pt x="21328" y="45050"/>
                  </a:cubicBezTo>
                  <a:cubicBezTo>
                    <a:pt x="20800" y="45051"/>
                    <a:pt x="20277" y="44939"/>
                    <a:pt x="19791" y="44722"/>
                  </a:cubicBezTo>
                  <a:lnTo>
                    <a:pt x="7417" y="39214"/>
                  </a:lnTo>
                  <a:cubicBezTo>
                    <a:pt x="5415" y="38306"/>
                    <a:pt x="4493" y="35862"/>
                    <a:pt x="5355" y="33755"/>
                  </a:cubicBezTo>
                  <a:cubicBezTo>
                    <a:pt x="6210" y="31669"/>
                    <a:pt x="8498" y="30693"/>
                    <a:pt x="10491" y="31563"/>
                  </a:cubicBezTo>
                  <a:close/>
                  <a:moveTo>
                    <a:pt x="111035" y="3977"/>
                  </a:moveTo>
                  <a:cubicBezTo>
                    <a:pt x="120661" y="3312"/>
                    <a:pt x="128976" y="10987"/>
                    <a:pt x="129607" y="21118"/>
                  </a:cubicBezTo>
                  <a:cubicBezTo>
                    <a:pt x="129758" y="21161"/>
                    <a:pt x="129908" y="21205"/>
                    <a:pt x="130057" y="21252"/>
                  </a:cubicBezTo>
                  <a:cubicBezTo>
                    <a:pt x="138829" y="24005"/>
                    <a:pt x="143821" y="33721"/>
                    <a:pt x="141206" y="42955"/>
                  </a:cubicBezTo>
                  <a:cubicBezTo>
                    <a:pt x="141709" y="43216"/>
                    <a:pt x="142202" y="43499"/>
                    <a:pt x="142683" y="43804"/>
                  </a:cubicBezTo>
                  <a:cubicBezTo>
                    <a:pt x="152162" y="49809"/>
                    <a:pt x="155222" y="62764"/>
                    <a:pt x="149517" y="72741"/>
                  </a:cubicBezTo>
                  <a:cubicBezTo>
                    <a:pt x="153588" y="76889"/>
                    <a:pt x="155884" y="82599"/>
                    <a:pt x="155880" y="88563"/>
                  </a:cubicBezTo>
                  <a:cubicBezTo>
                    <a:pt x="155879" y="97190"/>
                    <a:pt x="151099" y="105024"/>
                    <a:pt x="143647" y="108615"/>
                  </a:cubicBezTo>
                  <a:cubicBezTo>
                    <a:pt x="143647" y="108677"/>
                    <a:pt x="143647" y="108738"/>
                    <a:pt x="143647" y="108798"/>
                  </a:cubicBezTo>
                  <a:cubicBezTo>
                    <a:pt x="143648" y="110262"/>
                    <a:pt x="143499" y="111721"/>
                    <a:pt x="143201" y="113151"/>
                  </a:cubicBezTo>
                  <a:cubicBezTo>
                    <a:pt x="140929" y="124055"/>
                    <a:pt x="130689" y="130955"/>
                    <a:pt x="120330" y="128563"/>
                  </a:cubicBezTo>
                  <a:cubicBezTo>
                    <a:pt x="118615" y="134314"/>
                    <a:pt x="113552" y="138228"/>
                    <a:pt x="107825" y="138229"/>
                  </a:cubicBezTo>
                  <a:cubicBezTo>
                    <a:pt x="100585" y="138232"/>
                    <a:pt x="94714" y="132056"/>
                    <a:pt x="94712" y="124435"/>
                  </a:cubicBezTo>
                  <a:lnTo>
                    <a:pt x="94712" y="22342"/>
                  </a:lnTo>
                  <a:cubicBezTo>
                    <a:pt x="94702" y="12648"/>
                    <a:pt x="101845" y="4612"/>
                    <a:pt x="111035" y="3977"/>
                  </a:cubicBezTo>
                  <a:close/>
                  <a:moveTo>
                    <a:pt x="69343" y="3945"/>
                  </a:moveTo>
                  <a:cubicBezTo>
                    <a:pt x="69344" y="3945"/>
                    <a:pt x="69345" y="3945"/>
                    <a:pt x="69345" y="3945"/>
                  </a:cubicBezTo>
                  <a:cubicBezTo>
                    <a:pt x="78997" y="3946"/>
                    <a:pt x="86821" y="12183"/>
                    <a:pt x="86820" y="22342"/>
                  </a:cubicBezTo>
                  <a:lnTo>
                    <a:pt x="86820" y="124435"/>
                  </a:lnTo>
                  <a:cubicBezTo>
                    <a:pt x="86807" y="130441"/>
                    <a:pt x="83104" y="135749"/>
                    <a:pt x="77663" y="137560"/>
                  </a:cubicBezTo>
                  <a:cubicBezTo>
                    <a:pt x="70760" y="139857"/>
                    <a:pt x="63396" y="135829"/>
                    <a:pt x="61214" y="128564"/>
                  </a:cubicBezTo>
                  <a:cubicBezTo>
                    <a:pt x="59856" y="128877"/>
                    <a:pt x="58470" y="129035"/>
                    <a:pt x="57080" y="129033"/>
                  </a:cubicBezTo>
                  <a:cubicBezTo>
                    <a:pt x="46474" y="129021"/>
                    <a:pt x="37884" y="119962"/>
                    <a:pt x="37895" y="108798"/>
                  </a:cubicBezTo>
                  <a:cubicBezTo>
                    <a:pt x="37895" y="108738"/>
                    <a:pt x="37895" y="108678"/>
                    <a:pt x="37895" y="108615"/>
                  </a:cubicBezTo>
                  <a:cubicBezTo>
                    <a:pt x="35522" y="107475"/>
                    <a:pt x="33372" y="105878"/>
                    <a:pt x="31557" y="103907"/>
                  </a:cubicBezTo>
                  <a:cubicBezTo>
                    <a:pt x="23507" y="95167"/>
                    <a:pt x="23713" y="81214"/>
                    <a:pt x="32017" y="72741"/>
                  </a:cubicBezTo>
                  <a:cubicBezTo>
                    <a:pt x="31726" y="72233"/>
                    <a:pt x="31456" y="71712"/>
                    <a:pt x="31206" y="71179"/>
                  </a:cubicBezTo>
                  <a:cubicBezTo>
                    <a:pt x="26320" y="60735"/>
                    <a:pt x="30403" y="48098"/>
                    <a:pt x="40326" y="42955"/>
                  </a:cubicBezTo>
                  <a:cubicBezTo>
                    <a:pt x="40281" y="42797"/>
                    <a:pt x="40238" y="42638"/>
                    <a:pt x="40198" y="42478"/>
                  </a:cubicBezTo>
                  <a:cubicBezTo>
                    <a:pt x="37832" y="33170"/>
                    <a:pt x="43083" y="23607"/>
                    <a:pt x="51926" y="21117"/>
                  </a:cubicBezTo>
                  <a:cubicBezTo>
                    <a:pt x="52531" y="11459"/>
                    <a:pt x="60148" y="3949"/>
                    <a:pt x="69343" y="3945"/>
                  </a:cubicBezTo>
                  <a:close/>
                  <a:moveTo>
                    <a:pt x="29270" y="1166"/>
                  </a:moveTo>
                  <a:cubicBezTo>
                    <a:pt x="29303" y="1199"/>
                    <a:pt x="29335" y="1233"/>
                    <a:pt x="29367" y="1268"/>
                  </a:cubicBezTo>
                  <a:lnTo>
                    <a:pt x="37737" y="10080"/>
                  </a:lnTo>
                  <a:cubicBezTo>
                    <a:pt x="39278" y="11703"/>
                    <a:pt x="39278" y="14333"/>
                    <a:pt x="37736" y="15955"/>
                  </a:cubicBezTo>
                  <a:cubicBezTo>
                    <a:pt x="36996" y="16733"/>
                    <a:pt x="35993" y="17171"/>
                    <a:pt x="34947" y="17171"/>
                  </a:cubicBezTo>
                  <a:cubicBezTo>
                    <a:pt x="33900" y="17172"/>
                    <a:pt x="32896" y="16734"/>
                    <a:pt x="32157" y="15954"/>
                  </a:cubicBezTo>
                  <a:lnTo>
                    <a:pt x="23787" y="7141"/>
                  </a:lnTo>
                  <a:cubicBezTo>
                    <a:pt x="22219" y="5548"/>
                    <a:pt x="22176" y="2918"/>
                    <a:pt x="23690" y="1268"/>
                  </a:cubicBezTo>
                  <a:cubicBezTo>
                    <a:pt x="25204" y="-382"/>
                    <a:pt x="27702" y="-428"/>
                    <a:pt x="29270" y="1166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01D2B0F7-0521-33DA-1DC4-0A9238756D61}"/>
                </a:ext>
              </a:extLst>
            </p:cNvPr>
            <p:cNvSpPr/>
            <p:nvPr/>
          </p:nvSpPr>
          <p:spPr>
            <a:xfrm>
              <a:off x="1029503" y="3742804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40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40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2750B83-3B8D-9312-4DF5-9F3C2DA841DD}"/>
                </a:ext>
              </a:extLst>
            </p:cNvPr>
            <p:cNvSpPr/>
            <p:nvPr/>
          </p:nvSpPr>
          <p:spPr>
            <a:xfrm>
              <a:off x="1021910" y="3773839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39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39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4" name="Graphic 11">
            <a:extLst>
              <a:ext uri="{FF2B5EF4-FFF2-40B4-BE49-F238E27FC236}">
                <a16:creationId xmlns:a16="http://schemas.microsoft.com/office/drawing/2014/main" id="{3A3B2532-F003-EC4C-B838-55A40EDB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6506" y="3881898"/>
            <a:ext cx="297552" cy="299270"/>
          </a:xfrm>
          <a:custGeom>
            <a:avLst/>
            <a:gdLst>
              <a:gd name="connsiteX0" fmla="*/ 30956 w 171450"/>
              <a:gd name="connsiteY0" fmla="*/ 0 h 171450"/>
              <a:gd name="connsiteX1" fmla="*/ 0 w 171450"/>
              <a:gd name="connsiteY1" fmla="*/ 30956 h 171450"/>
              <a:gd name="connsiteX2" fmla="*/ 0 w 171450"/>
              <a:gd name="connsiteY2" fmla="*/ 140494 h 171450"/>
              <a:gd name="connsiteX3" fmla="*/ 30956 w 171450"/>
              <a:gd name="connsiteY3" fmla="*/ 171450 h 171450"/>
              <a:gd name="connsiteX4" fmla="*/ 140494 w 171450"/>
              <a:gd name="connsiteY4" fmla="*/ 171450 h 171450"/>
              <a:gd name="connsiteX5" fmla="*/ 171450 w 171450"/>
              <a:gd name="connsiteY5" fmla="*/ 140494 h 171450"/>
              <a:gd name="connsiteX6" fmla="*/ 171450 w 171450"/>
              <a:gd name="connsiteY6" fmla="*/ 30956 h 171450"/>
              <a:gd name="connsiteX7" fmla="*/ 140494 w 171450"/>
              <a:gd name="connsiteY7" fmla="*/ 0 h 171450"/>
              <a:gd name="connsiteX8" fmla="*/ 30956 w 171450"/>
              <a:gd name="connsiteY8" fmla="*/ 0 h 171450"/>
              <a:gd name="connsiteX9" fmla="*/ 136017 w 171450"/>
              <a:gd name="connsiteY9" fmla="*/ 59823 h 171450"/>
              <a:gd name="connsiteX10" fmla="*/ 71688 w 171450"/>
              <a:gd name="connsiteY10" fmla="*/ 124078 h 171450"/>
              <a:gd name="connsiteX11" fmla="*/ 61588 w 171450"/>
              <a:gd name="connsiteY11" fmla="*/ 124075 h 171450"/>
              <a:gd name="connsiteX12" fmla="*/ 35434 w 171450"/>
              <a:gd name="connsiteY12" fmla="*/ 97920 h 171450"/>
              <a:gd name="connsiteX13" fmla="*/ 35435 w 171450"/>
              <a:gd name="connsiteY13" fmla="*/ 87817 h 171450"/>
              <a:gd name="connsiteX14" fmla="*/ 45538 w 171450"/>
              <a:gd name="connsiteY14" fmla="*/ 87818 h 171450"/>
              <a:gd name="connsiteX15" fmla="*/ 66642 w 171450"/>
              <a:gd name="connsiteY15" fmla="*/ 108924 h 171450"/>
              <a:gd name="connsiteX16" fmla="*/ 125920 w 171450"/>
              <a:gd name="connsiteY16" fmla="*/ 49714 h 171450"/>
              <a:gd name="connsiteX17" fmla="*/ 136023 w 171450"/>
              <a:gd name="connsiteY17" fmla="*/ 49720 h 171450"/>
              <a:gd name="connsiteX18" fmla="*/ 136017 w 171450"/>
              <a:gd name="connsiteY18" fmla="*/ 59823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1450" h="171450">
                <a:moveTo>
                  <a:pt x="30956" y="0"/>
                </a:moveTo>
                <a:cubicBezTo>
                  <a:pt x="13860" y="0"/>
                  <a:pt x="0" y="13860"/>
                  <a:pt x="0" y="30956"/>
                </a:cubicBezTo>
                <a:lnTo>
                  <a:pt x="0" y="140494"/>
                </a:lnTo>
                <a:cubicBezTo>
                  <a:pt x="0" y="157590"/>
                  <a:pt x="13860" y="171450"/>
                  <a:pt x="30956" y="171450"/>
                </a:cubicBezTo>
                <a:lnTo>
                  <a:pt x="140494" y="171450"/>
                </a:lnTo>
                <a:cubicBezTo>
                  <a:pt x="157590" y="171450"/>
                  <a:pt x="171450" y="157590"/>
                  <a:pt x="171450" y="140494"/>
                </a:cubicBezTo>
                <a:lnTo>
                  <a:pt x="171450" y="30956"/>
                </a:lnTo>
                <a:cubicBezTo>
                  <a:pt x="171450" y="13860"/>
                  <a:pt x="157590" y="0"/>
                  <a:pt x="140494" y="0"/>
                </a:cubicBezTo>
                <a:lnTo>
                  <a:pt x="30956" y="0"/>
                </a:lnTo>
                <a:close/>
                <a:moveTo>
                  <a:pt x="136017" y="59823"/>
                </a:moveTo>
                <a:lnTo>
                  <a:pt x="71688" y="124078"/>
                </a:lnTo>
                <a:cubicBezTo>
                  <a:pt x="68897" y="126865"/>
                  <a:pt x="64376" y="126863"/>
                  <a:pt x="61588" y="124075"/>
                </a:cubicBezTo>
                <a:lnTo>
                  <a:pt x="35434" y="97920"/>
                </a:lnTo>
                <a:cubicBezTo>
                  <a:pt x="32645" y="95130"/>
                  <a:pt x="32645" y="90607"/>
                  <a:pt x="35435" y="87817"/>
                </a:cubicBezTo>
                <a:cubicBezTo>
                  <a:pt x="38225" y="85028"/>
                  <a:pt x="42748" y="85028"/>
                  <a:pt x="45538" y="87818"/>
                </a:cubicBezTo>
                <a:lnTo>
                  <a:pt x="66642" y="108924"/>
                </a:lnTo>
                <a:lnTo>
                  <a:pt x="125920" y="49714"/>
                </a:lnTo>
                <a:cubicBezTo>
                  <a:pt x="128711" y="46926"/>
                  <a:pt x="133235" y="46929"/>
                  <a:pt x="136023" y="49720"/>
                </a:cubicBezTo>
                <a:cubicBezTo>
                  <a:pt x="138812" y="52512"/>
                  <a:pt x="138809" y="57035"/>
                  <a:pt x="136017" y="59823"/>
                </a:cubicBezTo>
                <a:close/>
              </a:path>
            </a:pathLst>
          </a:custGeom>
          <a:gradFill>
            <a:gsLst>
              <a:gs pos="2917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EFB29A0-5EC6-0695-EEE5-7E705C69B65C}"/>
              </a:ext>
            </a:extLst>
          </p:cNvPr>
          <p:cNvSpPr txBox="1"/>
          <p:nvPr/>
        </p:nvSpPr>
        <p:spPr>
          <a:xfrm>
            <a:off x="8397450" y="4409777"/>
            <a:ext cx="2067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critical engine</a:t>
            </a: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id="{26B42FE9-4880-49F3-02C7-69F445A78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4989675"/>
            <a:ext cx="11025188" cy="1373025"/>
          </a:xfrm>
          <a:prstGeom prst="roundRect">
            <a:avLst>
              <a:gd name="adj" fmla="val 1287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4917" rtl="0" eaLnBrk="1" fontAlgn="base" latinLnBrk="0" hangingPunct="1">
              <a:lnSpc>
                <a:spcPct val="100000"/>
              </a:lnSpc>
              <a:spcBef>
                <a:spcPts val="317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9" name="Graphic 8" descr="Azure Arc icon">
            <a:extLst>
              <a:ext uri="{FF2B5EF4-FFF2-40B4-BE49-F238E27FC236}">
                <a16:creationId xmlns:a16="http://schemas.microsoft.com/office/drawing/2014/main" id="{50CEDF9D-2E6A-587B-7283-2384979B67F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49964" y="5233232"/>
            <a:ext cx="515093" cy="51509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21F1A33-F33F-F5DB-0E92-90CA19495B34}"/>
              </a:ext>
            </a:extLst>
          </p:cNvPr>
          <p:cNvSpPr txBox="1"/>
          <p:nvPr/>
        </p:nvSpPr>
        <p:spPr>
          <a:xfrm>
            <a:off x="1121055" y="5852688"/>
            <a:ext cx="1359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with Arc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A17D01-C3B9-D061-5073-ADC576845882}"/>
              </a:ext>
            </a:extLst>
          </p:cNvPr>
          <p:cNvSpPr txBox="1"/>
          <p:nvPr/>
        </p:nvSpPr>
        <p:spPr>
          <a:xfrm>
            <a:off x="3736625" y="5852688"/>
            <a:ext cx="7829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Assisted by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Copilots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D2E9EF-8312-7FFA-2341-CD4D64E7218D}"/>
              </a:ext>
            </a:extLst>
          </p:cNvPr>
          <p:cNvSpPr txBox="1"/>
          <p:nvPr/>
        </p:nvSpPr>
        <p:spPr>
          <a:xfrm>
            <a:off x="5705669" y="5852688"/>
            <a:ext cx="7806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leader</a:t>
            </a:r>
          </a:p>
        </p:txBody>
      </p:sp>
      <p:sp>
        <p:nvSpPr>
          <p:cNvPr id="27" name="Graphic 121">
            <a:extLst>
              <a:ext uri="{FF2B5EF4-FFF2-40B4-BE49-F238E27FC236}">
                <a16:creationId xmlns:a16="http://schemas.microsoft.com/office/drawing/2014/main" id="{528074E9-84C8-5229-41F1-90B8CF45692F}"/>
              </a:ext>
            </a:extLst>
          </p:cNvPr>
          <p:cNvSpPr/>
          <p:nvPr/>
        </p:nvSpPr>
        <p:spPr>
          <a:xfrm>
            <a:off x="8049898" y="5216143"/>
            <a:ext cx="484503" cy="484503"/>
          </a:xfrm>
          <a:custGeom>
            <a:avLst/>
            <a:gdLst>
              <a:gd name="connsiteX0" fmla="*/ 191075 w 340225"/>
              <a:gd name="connsiteY0" fmla="*/ 117794 h 340225"/>
              <a:gd name="connsiteX1" fmla="*/ 182225 w 340225"/>
              <a:gd name="connsiteY1" fmla="*/ 148850 h 340225"/>
              <a:gd name="connsiteX2" fmla="*/ 214740 w 340225"/>
              <a:gd name="connsiteY2" fmla="*/ 148849 h 340225"/>
              <a:gd name="connsiteX3" fmla="*/ 221274 w 340225"/>
              <a:gd name="connsiteY3" fmla="*/ 162800 h 340225"/>
              <a:gd name="connsiteX4" fmla="*/ 164746 w 340225"/>
              <a:gd name="connsiteY4" fmla="*/ 230635 h 340225"/>
              <a:gd name="connsiteX5" fmla="*/ 149324 w 340225"/>
              <a:gd name="connsiteY5" fmla="*/ 222374 h 340225"/>
              <a:gd name="connsiteX6" fmla="*/ 158534 w 340225"/>
              <a:gd name="connsiteY6" fmla="*/ 191377 h 340225"/>
              <a:gd name="connsiteX7" fmla="*/ 125433 w 340225"/>
              <a:gd name="connsiteY7" fmla="*/ 191377 h 340225"/>
              <a:gd name="connsiteX8" fmla="*/ 118909 w 340225"/>
              <a:gd name="connsiteY8" fmla="*/ 177413 h 340225"/>
              <a:gd name="connsiteX9" fmla="*/ 175635 w 340225"/>
              <a:gd name="connsiteY9" fmla="*/ 109616 h 340225"/>
              <a:gd name="connsiteX10" fmla="*/ 191075 w 340225"/>
              <a:gd name="connsiteY10" fmla="*/ 117794 h 340225"/>
              <a:gd name="connsiteX11" fmla="*/ 127585 w 340225"/>
              <a:gd name="connsiteY11" fmla="*/ 10632 h 340225"/>
              <a:gd name="connsiteX12" fmla="*/ 116953 w 340225"/>
              <a:gd name="connsiteY12" fmla="*/ 0 h 340225"/>
              <a:gd name="connsiteX13" fmla="*/ 106321 w 340225"/>
              <a:gd name="connsiteY13" fmla="*/ 10632 h 340225"/>
              <a:gd name="connsiteX14" fmla="*/ 106321 w 340225"/>
              <a:gd name="connsiteY14" fmla="*/ 42528 h 340225"/>
              <a:gd name="connsiteX15" fmla="*/ 95688 w 340225"/>
              <a:gd name="connsiteY15" fmla="*/ 42528 h 340225"/>
              <a:gd name="connsiteX16" fmla="*/ 42528 w 340225"/>
              <a:gd name="connsiteY16" fmla="*/ 95688 h 340225"/>
              <a:gd name="connsiteX17" fmla="*/ 42528 w 340225"/>
              <a:gd name="connsiteY17" fmla="*/ 106321 h 340225"/>
              <a:gd name="connsiteX18" fmla="*/ 10632 w 340225"/>
              <a:gd name="connsiteY18" fmla="*/ 106321 h 340225"/>
              <a:gd name="connsiteX19" fmla="*/ 0 w 340225"/>
              <a:gd name="connsiteY19" fmla="*/ 116953 h 340225"/>
              <a:gd name="connsiteX20" fmla="*/ 10632 w 340225"/>
              <a:gd name="connsiteY20" fmla="*/ 127585 h 340225"/>
              <a:gd name="connsiteX21" fmla="*/ 42528 w 340225"/>
              <a:gd name="connsiteY21" fmla="*/ 127585 h 340225"/>
              <a:gd name="connsiteX22" fmla="*/ 42528 w 340225"/>
              <a:gd name="connsiteY22" fmla="*/ 159481 h 340225"/>
              <a:gd name="connsiteX23" fmla="*/ 10632 w 340225"/>
              <a:gd name="connsiteY23" fmla="*/ 159481 h 340225"/>
              <a:gd name="connsiteX24" fmla="*/ 0 w 340225"/>
              <a:gd name="connsiteY24" fmla="*/ 170113 h 340225"/>
              <a:gd name="connsiteX25" fmla="*/ 10632 w 340225"/>
              <a:gd name="connsiteY25" fmla="*/ 180745 h 340225"/>
              <a:gd name="connsiteX26" fmla="*/ 42528 w 340225"/>
              <a:gd name="connsiteY26" fmla="*/ 180745 h 340225"/>
              <a:gd name="connsiteX27" fmla="*/ 42528 w 340225"/>
              <a:gd name="connsiteY27" fmla="*/ 212641 h 340225"/>
              <a:gd name="connsiteX28" fmla="*/ 10632 w 340225"/>
              <a:gd name="connsiteY28" fmla="*/ 212641 h 340225"/>
              <a:gd name="connsiteX29" fmla="*/ 0 w 340225"/>
              <a:gd name="connsiteY29" fmla="*/ 223273 h 340225"/>
              <a:gd name="connsiteX30" fmla="*/ 10632 w 340225"/>
              <a:gd name="connsiteY30" fmla="*/ 233905 h 340225"/>
              <a:gd name="connsiteX31" fmla="*/ 42528 w 340225"/>
              <a:gd name="connsiteY31" fmla="*/ 233905 h 340225"/>
              <a:gd name="connsiteX32" fmla="*/ 42528 w 340225"/>
              <a:gd name="connsiteY32" fmla="*/ 244537 h 340225"/>
              <a:gd name="connsiteX33" fmla="*/ 95688 w 340225"/>
              <a:gd name="connsiteY33" fmla="*/ 297697 h 340225"/>
              <a:gd name="connsiteX34" fmla="*/ 106321 w 340225"/>
              <a:gd name="connsiteY34" fmla="*/ 297697 h 340225"/>
              <a:gd name="connsiteX35" fmla="*/ 106321 w 340225"/>
              <a:gd name="connsiteY35" fmla="*/ 329594 h 340225"/>
              <a:gd name="connsiteX36" fmla="*/ 116953 w 340225"/>
              <a:gd name="connsiteY36" fmla="*/ 340226 h 340225"/>
              <a:gd name="connsiteX37" fmla="*/ 127585 w 340225"/>
              <a:gd name="connsiteY37" fmla="*/ 329594 h 340225"/>
              <a:gd name="connsiteX38" fmla="*/ 127585 w 340225"/>
              <a:gd name="connsiteY38" fmla="*/ 297697 h 340225"/>
              <a:gd name="connsiteX39" fmla="*/ 159481 w 340225"/>
              <a:gd name="connsiteY39" fmla="*/ 297697 h 340225"/>
              <a:gd name="connsiteX40" fmla="*/ 159481 w 340225"/>
              <a:gd name="connsiteY40" fmla="*/ 329594 h 340225"/>
              <a:gd name="connsiteX41" fmla="*/ 170113 w 340225"/>
              <a:gd name="connsiteY41" fmla="*/ 340226 h 340225"/>
              <a:gd name="connsiteX42" fmla="*/ 180745 w 340225"/>
              <a:gd name="connsiteY42" fmla="*/ 329594 h 340225"/>
              <a:gd name="connsiteX43" fmla="*/ 180745 w 340225"/>
              <a:gd name="connsiteY43" fmla="*/ 297697 h 340225"/>
              <a:gd name="connsiteX44" fmla="*/ 212641 w 340225"/>
              <a:gd name="connsiteY44" fmla="*/ 297697 h 340225"/>
              <a:gd name="connsiteX45" fmla="*/ 212641 w 340225"/>
              <a:gd name="connsiteY45" fmla="*/ 329594 h 340225"/>
              <a:gd name="connsiteX46" fmla="*/ 223273 w 340225"/>
              <a:gd name="connsiteY46" fmla="*/ 340226 h 340225"/>
              <a:gd name="connsiteX47" fmla="*/ 233905 w 340225"/>
              <a:gd name="connsiteY47" fmla="*/ 329594 h 340225"/>
              <a:gd name="connsiteX48" fmla="*/ 233905 w 340225"/>
              <a:gd name="connsiteY48" fmla="*/ 297697 h 340225"/>
              <a:gd name="connsiteX49" fmla="*/ 244537 w 340225"/>
              <a:gd name="connsiteY49" fmla="*/ 297697 h 340225"/>
              <a:gd name="connsiteX50" fmla="*/ 297697 w 340225"/>
              <a:gd name="connsiteY50" fmla="*/ 244537 h 340225"/>
              <a:gd name="connsiteX51" fmla="*/ 297697 w 340225"/>
              <a:gd name="connsiteY51" fmla="*/ 233905 h 340225"/>
              <a:gd name="connsiteX52" fmla="*/ 329594 w 340225"/>
              <a:gd name="connsiteY52" fmla="*/ 233905 h 340225"/>
              <a:gd name="connsiteX53" fmla="*/ 340226 w 340225"/>
              <a:gd name="connsiteY53" fmla="*/ 223273 h 340225"/>
              <a:gd name="connsiteX54" fmla="*/ 329594 w 340225"/>
              <a:gd name="connsiteY54" fmla="*/ 212641 h 340225"/>
              <a:gd name="connsiteX55" fmla="*/ 297697 w 340225"/>
              <a:gd name="connsiteY55" fmla="*/ 212641 h 340225"/>
              <a:gd name="connsiteX56" fmla="*/ 297697 w 340225"/>
              <a:gd name="connsiteY56" fmla="*/ 180745 h 340225"/>
              <a:gd name="connsiteX57" fmla="*/ 329594 w 340225"/>
              <a:gd name="connsiteY57" fmla="*/ 180745 h 340225"/>
              <a:gd name="connsiteX58" fmla="*/ 340226 w 340225"/>
              <a:gd name="connsiteY58" fmla="*/ 170113 h 340225"/>
              <a:gd name="connsiteX59" fmla="*/ 329594 w 340225"/>
              <a:gd name="connsiteY59" fmla="*/ 159481 h 340225"/>
              <a:gd name="connsiteX60" fmla="*/ 297697 w 340225"/>
              <a:gd name="connsiteY60" fmla="*/ 159481 h 340225"/>
              <a:gd name="connsiteX61" fmla="*/ 297697 w 340225"/>
              <a:gd name="connsiteY61" fmla="*/ 127585 h 340225"/>
              <a:gd name="connsiteX62" fmla="*/ 329594 w 340225"/>
              <a:gd name="connsiteY62" fmla="*/ 127585 h 340225"/>
              <a:gd name="connsiteX63" fmla="*/ 340226 w 340225"/>
              <a:gd name="connsiteY63" fmla="*/ 116953 h 340225"/>
              <a:gd name="connsiteX64" fmla="*/ 329594 w 340225"/>
              <a:gd name="connsiteY64" fmla="*/ 106321 h 340225"/>
              <a:gd name="connsiteX65" fmla="*/ 297697 w 340225"/>
              <a:gd name="connsiteY65" fmla="*/ 106321 h 340225"/>
              <a:gd name="connsiteX66" fmla="*/ 297697 w 340225"/>
              <a:gd name="connsiteY66" fmla="*/ 95688 h 340225"/>
              <a:gd name="connsiteX67" fmla="*/ 244537 w 340225"/>
              <a:gd name="connsiteY67" fmla="*/ 42528 h 340225"/>
              <a:gd name="connsiteX68" fmla="*/ 233905 w 340225"/>
              <a:gd name="connsiteY68" fmla="*/ 42528 h 340225"/>
              <a:gd name="connsiteX69" fmla="*/ 233905 w 340225"/>
              <a:gd name="connsiteY69" fmla="*/ 10632 h 340225"/>
              <a:gd name="connsiteX70" fmla="*/ 223273 w 340225"/>
              <a:gd name="connsiteY70" fmla="*/ 0 h 340225"/>
              <a:gd name="connsiteX71" fmla="*/ 212641 w 340225"/>
              <a:gd name="connsiteY71" fmla="*/ 10632 h 340225"/>
              <a:gd name="connsiteX72" fmla="*/ 212641 w 340225"/>
              <a:gd name="connsiteY72" fmla="*/ 42528 h 340225"/>
              <a:gd name="connsiteX73" fmla="*/ 180745 w 340225"/>
              <a:gd name="connsiteY73" fmla="*/ 42528 h 340225"/>
              <a:gd name="connsiteX74" fmla="*/ 180745 w 340225"/>
              <a:gd name="connsiteY74" fmla="*/ 10632 h 340225"/>
              <a:gd name="connsiteX75" fmla="*/ 170113 w 340225"/>
              <a:gd name="connsiteY75" fmla="*/ 0 h 340225"/>
              <a:gd name="connsiteX76" fmla="*/ 159481 w 340225"/>
              <a:gd name="connsiteY76" fmla="*/ 10632 h 340225"/>
              <a:gd name="connsiteX77" fmla="*/ 159481 w 340225"/>
              <a:gd name="connsiteY77" fmla="*/ 42528 h 340225"/>
              <a:gd name="connsiteX78" fmla="*/ 127585 w 340225"/>
              <a:gd name="connsiteY78" fmla="*/ 42528 h 340225"/>
              <a:gd name="connsiteX79" fmla="*/ 127585 w 340225"/>
              <a:gd name="connsiteY79" fmla="*/ 10632 h 340225"/>
              <a:gd name="connsiteX80" fmla="*/ 244537 w 340225"/>
              <a:gd name="connsiteY80" fmla="*/ 63792 h 340225"/>
              <a:gd name="connsiteX81" fmla="*/ 276433 w 340225"/>
              <a:gd name="connsiteY81" fmla="*/ 95688 h 340225"/>
              <a:gd name="connsiteX82" fmla="*/ 276433 w 340225"/>
              <a:gd name="connsiteY82" fmla="*/ 244537 h 340225"/>
              <a:gd name="connsiteX83" fmla="*/ 244537 w 340225"/>
              <a:gd name="connsiteY83" fmla="*/ 276433 h 340225"/>
              <a:gd name="connsiteX84" fmla="*/ 95688 w 340225"/>
              <a:gd name="connsiteY84" fmla="*/ 276433 h 340225"/>
              <a:gd name="connsiteX85" fmla="*/ 63792 w 340225"/>
              <a:gd name="connsiteY85" fmla="*/ 244537 h 340225"/>
              <a:gd name="connsiteX86" fmla="*/ 63792 w 340225"/>
              <a:gd name="connsiteY86" fmla="*/ 95688 h 340225"/>
              <a:gd name="connsiteX87" fmla="*/ 95688 w 340225"/>
              <a:gd name="connsiteY87" fmla="*/ 63792 h 340225"/>
              <a:gd name="connsiteX88" fmla="*/ 244537 w 340225"/>
              <a:gd name="connsiteY88" fmla="*/ 63792 h 34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0225" h="340225">
                <a:moveTo>
                  <a:pt x="191075" y="117794"/>
                </a:moveTo>
                <a:lnTo>
                  <a:pt x="182225" y="148850"/>
                </a:lnTo>
                <a:lnTo>
                  <a:pt x="214740" y="148849"/>
                </a:lnTo>
                <a:cubicBezTo>
                  <a:pt x="221950" y="148849"/>
                  <a:pt x="225891" y="157260"/>
                  <a:pt x="221274" y="162800"/>
                </a:cubicBezTo>
                <a:lnTo>
                  <a:pt x="164746" y="230635"/>
                </a:lnTo>
                <a:cubicBezTo>
                  <a:pt x="158532" y="238092"/>
                  <a:pt x="146559" y="231677"/>
                  <a:pt x="149324" y="222374"/>
                </a:cubicBezTo>
                <a:lnTo>
                  <a:pt x="158534" y="191377"/>
                </a:lnTo>
                <a:lnTo>
                  <a:pt x="125433" y="191377"/>
                </a:lnTo>
                <a:cubicBezTo>
                  <a:pt x="118214" y="191377"/>
                  <a:pt x="114277" y="182950"/>
                  <a:pt x="118909" y="177413"/>
                </a:cubicBezTo>
                <a:lnTo>
                  <a:pt x="175635" y="109616"/>
                </a:lnTo>
                <a:cubicBezTo>
                  <a:pt x="181823" y="102221"/>
                  <a:pt x="193716" y="108522"/>
                  <a:pt x="191075" y="117794"/>
                </a:cubicBezTo>
                <a:close/>
                <a:moveTo>
                  <a:pt x="127585" y="10632"/>
                </a:moveTo>
                <a:cubicBezTo>
                  <a:pt x="127585" y="4760"/>
                  <a:pt x="122824" y="0"/>
                  <a:pt x="116953" y="0"/>
                </a:cubicBezTo>
                <a:cubicBezTo>
                  <a:pt x="111081" y="0"/>
                  <a:pt x="106321" y="4760"/>
                  <a:pt x="106321" y="10632"/>
                </a:cubicBezTo>
                <a:lnTo>
                  <a:pt x="106321" y="42528"/>
                </a:lnTo>
                <a:lnTo>
                  <a:pt x="95688" y="42528"/>
                </a:lnTo>
                <a:cubicBezTo>
                  <a:pt x="66329" y="42528"/>
                  <a:pt x="42528" y="66329"/>
                  <a:pt x="42528" y="95688"/>
                </a:cubicBezTo>
                <a:lnTo>
                  <a:pt x="42528" y="106321"/>
                </a:lnTo>
                <a:lnTo>
                  <a:pt x="10632" y="106321"/>
                </a:lnTo>
                <a:cubicBezTo>
                  <a:pt x="4760" y="106321"/>
                  <a:pt x="0" y="111081"/>
                  <a:pt x="0" y="116953"/>
                </a:cubicBezTo>
                <a:cubicBezTo>
                  <a:pt x="0" y="122824"/>
                  <a:pt x="4760" y="127585"/>
                  <a:pt x="10632" y="127585"/>
                </a:cubicBezTo>
                <a:lnTo>
                  <a:pt x="42528" y="127585"/>
                </a:lnTo>
                <a:lnTo>
                  <a:pt x="42528" y="159481"/>
                </a:lnTo>
                <a:lnTo>
                  <a:pt x="10632" y="159481"/>
                </a:lnTo>
                <a:cubicBezTo>
                  <a:pt x="4760" y="159481"/>
                  <a:pt x="0" y="164241"/>
                  <a:pt x="0" y="170113"/>
                </a:cubicBezTo>
                <a:cubicBezTo>
                  <a:pt x="0" y="175984"/>
                  <a:pt x="4760" y="180745"/>
                  <a:pt x="10632" y="180745"/>
                </a:cubicBezTo>
                <a:lnTo>
                  <a:pt x="42528" y="180745"/>
                </a:lnTo>
                <a:lnTo>
                  <a:pt x="42528" y="212641"/>
                </a:lnTo>
                <a:lnTo>
                  <a:pt x="10632" y="212641"/>
                </a:lnTo>
                <a:cubicBezTo>
                  <a:pt x="4760" y="212641"/>
                  <a:pt x="0" y="217402"/>
                  <a:pt x="0" y="223273"/>
                </a:cubicBezTo>
                <a:cubicBezTo>
                  <a:pt x="0" y="229144"/>
                  <a:pt x="4760" y="233905"/>
                  <a:pt x="10632" y="233905"/>
                </a:cubicBezTo>
                <a:lnTo>
                  <a:pt x="42528" y="233905"/>
                </a:lnTo>
                <a:lnTo>
                  <a:pt x="42528" y="244537"/>
                </a:lnTo>
                <a:cubicBezTo>
                  <a:pt x="42528" y="273897"/>
                  <a:pt x="66329" y="297697"/>
                  <a:pt x="95688" y="297697"/>
                </a:cubicBezTo>
                <a:lnTo>
                  <a:pt x="106321" y="297697"/>
                </a:lnTo>
                <a:lnTo>
                  <a:pt x="106321" y="329594"/>
                </a:lnTo>
                <a:cubicBezTo>
                  <a:pt x="106321" y="335465"/>
                  <a:pt x="111081" y="340226"/>
                  <a:pt x="116953" y="340226"/>
                </a:cubicBezTo>
                <a:cubicBezTo>
                  <a:pt x="122824" y="340226"/>
                  <a:pt x="127585" y="335465"/>
                  <a:pt x="127585" y="329594"/>
                </a:cubicBezTo>
                <a:lnTo>
                  <a:pt x="127585" y="297697"/>
                </a:lnTo>
                <a:lnTo>
                  <a:pt x="159481" y="297697"/>
                </a:lnTo>
                <a:lnTo>
                  <a:pt x="159481" y="329594"/>
                </a:lnTo>
                <a:cubicBezTo>
                  <a:pt x="159481" y="335465"/>
                  <a:pt x="164241" y="340226"/>
                  <a:pt x="170113" y="340226"/>
                </a:cubicBezTo>
                <a:cubicBezTo>
                  <a:pt x="175984" y="340226"/>
                  <a:pt x="180745" y="335465"/>
                  <a:pt x="180745" y="329594"/>
                </a:cubicBezTo>
                <a:lnTo>
                  <a:pt x="180745" y="297697"/>
                </a:lnTo>
                <a:lnTo>
                  <a:pt x="212641" y="297697"/>
                </a:lnTo>
                <a:lnTo>
                  <a:pt x="212641" y="329594"/>
                </a:lnTo>
                <a:cubicBezTo>
                  <a:pt x="212641" y="335465"/>
                  <a:pt x="217402" y="340226"/>
                  <a:pt x="223273" y="340226"/>
                </a:cubicBezTo>
                <a:cubicBezTo>
                  <a:pt x="229144" y="340226"/>
                  <a:pt x="233905" y="335465"/>
                  <a:pt x="233905" y="329594"/>
                </a:cubicBezTo>
                <a:lnTo>
                  <a:pt x="233905" y="297697"/>
                </a:lnTo>
                <a:lnTo>
                  <a:pt x="244537" y="297697"/>
                </a:lnTo>
                <a:cubicBezTo>
                  <a:pt x="273897" y="297697"/>
                  <a:pt x="297697" y="273897"/>
                  <a:pt x="297697" y="244537"/>
                </a:cubicBezTo>
                <a:lnTo>
                  <a:pt x="297697" y="233905"/>
                </a:lnTo>
                <a:lnTo>
                  <a:pt x="329594" y="233905"/>
                </a:lnTo>
                <a:cubicBezTo>
                  <a:pt x="335465" y="233905"/>
                  <a:pt x="340226" y="229144"/>
                  <a:pt x="340226" y="223273"/>
                </a:cubicBezTo>
                <a:cubicBezTo>
                  <a:pt x="340226" y="217402"/>
                  <a:pt x="335465" y="212641"/>
                  <a:pt x="329594" y="212641"/>
                </a:cubicBezTo>
                <a:lnTo>
                  <a:pt x="297697" y="212641"/>
                </a:lnTo>
                <a:lnTo>
                  <a:pt x="297697" y="180745"/>
                </a:lnTo>
                <a:lnTo>
                  <a:pt x="329594" y="180745"/>
                </a:lnTo>
                <a:cubicBezTo>
                  <a:pt x="335465" y="180745"/>
                  <a:pt x="340226" y="175984"/>
                  <a:pt x="340226" y="170113"/>
                </a:cubicBezTo>
                <a:cubicBezTo>
                  <a:pt x="340226" y="164241"/>
                  <a:pt x="335465" y="159481"/>
                  <a:pt x="329594" y="159481"/>
                </a:cubicBezTo>
                <a:lnTo>
                  <a:pt x="297697" y="159481"/>
                </a:lnTo>
                <a:lnTo>
                  <a:pt x="297697" y="127585"/>
                </a:lnTo>
                <a:lnTo>
                  <a:pt x="329594" y="127585"/>
                </a:lnTo>
                <a:cubicBezTo>
                  <a:pt x="335465" y="127585"/>
                  <a:pt x="340226" y="122824"/>
                  <a:pt x="340226" y="116953"/>
                </a:cubicBezTo>
                <a:cubicBezTo>
                  <a:pt x="340226" y="111081"/>
                  <a:pt x="335465" y="106321"/>
                  <a:pt x="329594" y="106321"/>
                </a:cubicBezTo>
                <a:lnTo>
                  <a:pt x="297697" y="106321"/>
                </a:lnTo>
                <a:lnTo>
                  <a:pt x="297697" y="95688"/>
                </a:lnTo>
                <a:cubicBezTo>
                  <a:pt x="297697" y="66329"/>
                  <a:pt x="273897" y="42528"/>
                  <a:pt x="244537" y="42528"/>
                </a:cubicBezTo>
                <a:lnTo>
                  <a:pt x="233905" y="42528"/>
                </a:lnTo>
                <a:lnTo>
                  <a:pt x="233905" y="10632"/>
                </a:lnTo>
                <a:cubicBezTo>
                  <a:pt x="233905" y="4760"/>
                  <a:pt x="229144" y="0"/>
                  <a:pt x="223273" y="0"/>
                </a:cubicBezTo>
                <a:cubicBezTo>
                  <a:pt x="217402" y="0"/>
                  <a:pt x="212641" y="4760"/>
                  <a:pt x="212641" y="10632"/>
                </a:cubicBezTo>
                <a:lnTo>
                  <a:pt x="212641" y="42528"/>
                </a:lnTo>
                <a:lnTo>
                  <a:pt x="180745" y="42528"/>
                </a:lnTo>
                <a:lnTo>
                  <a:pt x="180745" y="10632"/>
                </a:lnTo>
                <a:cubicBezTo>
                  <a:pt x="180745" y="4760"/>
                  <a:pt x="175984" y="0"/>
                  <a:pt x="170113" y="0"/>
                </a:cubicBezTo>
                <a:cubicBezTo>
                  <a:pt x="164241" y="0"/>
                  <a:pt x="159481" y="4760"/>
                  <a:pt x="159481" y="10632"/>
                </a:cubicBezTo>
                <a:lnTo>
                  <a:pt x="159481" y="42528"/>
                </a:lnTo>
                <a:lnTo>
                  <a:pt x="127585" y="42528"/>
                </a:lnTo>
                <a:lnTo>
                  <a:pt x="127585" y="10632"/>
                </a:lnTo>
                <a:close/>
                <a:moveTo>
                  <a:pt x="244537" y="63792"/>
                </a:moveTo>
                <a:cubicBezTo>
                  <a:pt x="262152" y="63792"/>
                  <a:pt x="276433" y="78073"/>
                  <a:pt x="276433" y="95688"/>
                </a:cubicBezTo>
                <a:lnTo>
                  <a:pt x="276433" y="244537"/>
                </a:lnTo>
                <a:cubicBezTo>
                  <a:pt x="276433" y="262152"/>
                  <a:pt x="262152" y="276433"/>
                  <a:pt x="244537" y="276433"/>
                </a:cubicBezTo>
                <a:lnTo>
                  <a:pt x="95688" y="276433"/>
                </a:lnTo>
                <a:cubicBezTo>
                  <a:pt x="78073" y="276433"/>
                  <a:pt x="63792" y="262152"/>
                  <a:pt x="63792" y="244537"/>
                </a:cubicBezTo>
                <a:lnTo>
                  <a:pt x="63792" y="95688"/>
                </a:lnTo>
                <a:cubicBezTo>
                  <a:pt x="63792" y="78073"/>
                  <a:pt x="78073" y="63792"/>
                  <a:pt x="95688" y="63792"/>
                </a:cubicBezTo>
                <a:lnTo>
                  <a:pt x="244537" y="63792"/>
                </a:lnTo>
                <a:close/>
              </a:path>
            </a:pathLst>
          </a:custGeom>
          <a:solidFill>
            <a:schemeClr val="tx1"/>
          </a:solidFill>
          <a:ln w="209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819776-9A24-6CB3-F957-16C489F1450D}"/>
              </a:ext>
            </a:extLst>
          </p:cNvPr>
          <p:cNvSpPr txBox="1"/>
          <p:nvPr/>
        </p:nvSpPr>
        <p:spPr>
          <a:xfrm>
            <a:off x="7775160" y="5852688"/>
            <a:ext cx="1075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Optimized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latest hardware</a:t>
            </a:r>
          </a:p>
        </p:txBody>
      </p:sp>
      <p:pic>
        <p:nvPicPr>
          <p:cNvPr id="1040" name="Picture 1039" descr="Image">
            <a:extLst>
              <a:ext uri="{FF2B5EF4-FFF2-40B4-BE49-F238E27FC236}">
                <a16:creationId xmlns:a16="http://schemas.microsoft.com/office/drawing/2014/main" id="{FD8184CB-0D57-DA95-37AB-07D4F65C0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00" y="5141363"/>
            <a:ext cx="406009" cy="32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4BAC4CE-0929-0BE3-4933-E825D8A6C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duotone>
              <a:srgbClr val="0078D7">
                <a:shade val="45000"/>
                <a:satMod val="135000"/>
              </a:srgbClr>
              <a:prstClr val="white"/>
            </a:duotone>
            <a:lum bright="14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77" y="5533382"/>
            <a:ext cx="226855" cy="270066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1F15B05C-95CE-C8E0-DC76-5E068ACC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10366698" y="5516948"/>
            <a:ext cx="520824" cy="304985"/>
          </a:xfrm>
          <a:prstGeom prst="rect">
            <a:avLst/>
          </a:prstGeom>
        </p:spPr>
      </p:pic>
      <p:pic>
        <p:nvPicPr>
          <p:cNvPr id="1038" name="Picture 2" descr="See the source image">
            <a:extLst>
              <a:ext uri="{FF2B5EF4-FFF2-40B4-BE49-F238E27FC236}">
                <a16:creationId xmlns:a16="http://schemas.microsoft.com/office/drawing/2014/main" id="{2CFF9737-034E-2A05-48DC-D502E86DE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3" t="24336" r="31353" b="24336"/>
          <a:stretch/>
        </p:blipFill>
        <p:spPr bwMode="auto">
          <a:xfrm>
            <a:off x="10483472" y="5131850"/>
            <a:ext cx="287276" cy="2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E5D5F0DB-2BAF-707E-6654-8A578E4B67CB}"/>
              </a:ext>
            </a:extLst>
          </p:cNvPr>
          <p:cNvSpPr txBox="1"/>
          <p:nvPr/>
        </p:nvSpPr>
        <p:spPr>
          <a:xfrm>
            <a:off x="9925075" y="5852688"/>
            <a:ext cx="877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Built for all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platforms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8E5763F6-2BD7-24A5-6DCB-82ACCC09747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73836" y="4938786"/>
            <a:ext cx="1011577" cy="1011577"/>
          </a:xfrm>
          <a:prstGeom prst="rect">
            <a:avLst/>
          </a:prstGeom>
        </p:spPr>
      </p:pic>
      <p:pic>
        <p:nvPicPr>
          <p:cNvPr id="39" name="Picture 2" descr="Microsoft 365 Copilot Logo, symbol, meaning, history, PNG, brand">
            <a:extLst>
              <a:ext uri="{FF2B5EF4-FFF2-40B4-BE49-F238E27FC236}">
                <a16:creationId xmlns:a16="http://schemas.microsoft.com/office/drawing/2014/main" id="{C82B7B77-044A-F16E-0E97-43A3D668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96" y="5450190"/>
            <a:ext cx="624845" cy="3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889EC1-45E8-64AE-D7BA-37833129C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183" y="3533145"/>
            <a:ext cx="1289634" cy="1289634"/>
          </a:xfrm>
          <a:prstGeom prst="rect">
            <a:avLst/>
          </a:prstGeom>
        </p:spPr>
      </p:pic>
      <p:pic>
        <p:nvPicPr>
          <p:cNvPr id="13" name="Picture 2" descr="Azure AI Studio - Pricing | Microsoft Azure">
            <a:extLst>
              <a:ext uri="{FF2B5EF4-FFF2-40B4-BE49-F238E27FC236}">
                <a16:creationId xmlns:a16="http://schemas.microsoft.com/office/drawing/2014/main" id="{5FCFBE95-F034-AEA3-EA5D-D5E04480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22" y="1796810"/>
            <a:ext cx="999388" cy="52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PNG Images Transparent Free Download | PNGMart.com">
            <a:extLst>
              <a:ext uri="{FF2B5EF4-FFF2-40B4-BE49-F238E27FC236}">
                <a16:creationId xmlns:a16="http://schemas.microsoft.com/office/drawing/2014/main" id="{9EFE3BD8-AAF5-5B29-59C9-C1DA9CD3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89" y="2440740"/>
            <a:ext cx="551411" cy="4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9">
            <a:extLst>
              <a:ext uri="{FF2B5EF4-FFF2-40B4-BE49-F238E27FC236}">
                <a16:creationId xmlns:a16="http://schemas.microsoft.com/office/drawing/2014/main" id="{3670C64B-95AF-D19A-C273-754E12AA8384}"/>
              </a:ext>
            </a:extLst>
          </p:cNvPr>
          <p:cNvSpPr/>
          <p:nvPr/>
        </p:nvSpPr>
        <p:spPr>
          <a:xfrm>
            <a:off x="5945671" y="5239512"/>
            <a:ext cx="322607" cy="460903"/>
          </a:xfrm>
          <a:custGeom>
            <a:avLst/>
            <a:gdLst>
              <a:gd name="connsiteX0" fmla="*/ 141557 w 274153"/>
              <a:gd name="connsiteY0" fmla="*/ 71326 h 391678"/>
              <a:gd name="connsiteX1" fmla="*/ 159428 w 274153"/>
              <a:gd name="connsiteY1" fmla="*/ 107605 h 391678"/>
              <a:gd name="connsiteX2" fmla="*/ 199453 w 274153"/>
              <a:gd name="connsiteY2" fmla="*/ 113389 h 391678"/>
              <a:gd name="connsiteX3" fmla="*/ 202224 w 274153"/>
              <a:gd name="connsiteY3" fmla="*/ 121909 h 391678"/>
              <a:gd name="connsiteX4" fmla="*/ 173275 w 274153"/>
              <a:gd name="connsiteY4" fmla="*/ 150117 h 391678"/>
              <a:gd name="connsiteX5" fmla="*/ 180109 w 274153"/>
              <a:gd name="connsiteY5" fmla="*/ 189975 h 391678"/>
              <a:gd name="connsiteX6" fmla="*/ 172860 w 274153"/>
              <a:gd name="connsiteY6" fmla="*/ 195237 h 391678"/>
              <a:gd name="connsiteX7" fmla="*/ 137079 w 274153"/>
              <a:gd name="connsiteY7" fmla="*/ 176391 h 391678"/>
              <a:gd name="connsiteX8" fmla="*/ 101296 w 274153"/>
              <a:gd name="connsiteY8" fmla="*/ 195237 h 391678"/>
              <a:gd name="connsiteX9" fmla="*/ 94048 w 274153"/>
              <a:gd name="connsiteY9" fmla="*/ 189971 h 391678"/>
              <a:gd name="connsiteX10" fmla="*/ 100916 w 274153"/>
              <a:gd name="connsiteY10" fmla="*/ 150117 h 391678"/>
              <a:gd name="connsiteX11" fmla="*/ 71934 w 274153"/>
              <a:gd name="connsiteY11" fmla="*/ 121911 h 391678"/>
              <a:gd name="connsiteX12" fmla="*/ 74703 w 274153"/>
              <a:gd name="connsiteY12" fmla="*/ 113389 h 391678"/>
              <a:gd name="connsiteX13" fmla="*/ 114728 w 274153"/>
              <a:gd name="connsiteY13" fmla="*/ 107605 h 391678"/>
              <a:gd name="connsiteX14" fmla="*/ 132598 w 274153"/>
              <a:gd name="connsiteY14" fmla="*/ 71326 h 391678"/>
              <a:gd name="connsiteX15" fmla="*/ 141557 w 274153"/>
              <a:gd name="connsiteY15" fmla="*/ 71326 h 391678"/>
              <a:gd name="connsiteX16" fmla="*/ 274154 w 274153"/>
              <a:gd name="connsiteY16" fmla="*/ 137077 h 391678"/>
              <a:gd name="connsiteX17" fmla="*/ 137077 w 274153"/>
              <a:gd name="connsiteY17" fmla="*/ 0 h 391678"/>
              <a:gd name="connsiteX18" fmla="*/ 0 w 274153"/>
              <a:gd name="connsiteY18" fmla="*/ 137077 h 391678"/>
              <a:gd name="connsiteX19" fmla="*/ 39153 w 274153"/>
              <a:gd name="connsiteY19" fmla="*/ 232997 h 391678"/>
              <a:gd name="connsiteX20" fmla="*/ 39181 w 274153"/>
              <a:gd name="connsiteY20" fmla="*/ 376965 h 391678"/>
              <a:gd name="connsiteX21" fmla="*/ 39316 w 274153"/>
              <a:gd name="connsiteY21" fmla="*/ 379012 h 391678"/>
              <a:gd name="connsiteX22" fmla="*/ 62324 w 274153"/>
              <a:gd name="connsiteY22" fmla="*/ 388973 h 391678"/>
              <a:gd name="connsiteX23" fmla="*/ 137059 w 274153"/>
              <a:gd name="connsiteY23" fmla="*/ 336342 h 391678"/>
              <a:gd name="connsiteX24" fmla="*/ 211833 w 274153"/>
              <a:gd name="connsiteY24" fmla="*/ 388975 h 391678"/>
              <a:gd name="connsiteX25" fmla="*/ 213585 w 274153"/>
              <a:gd name="connsiteY25" fmla="*/ 390043 h 391678"/>
              <a:gd name="connsiteX26" fmla="*/ 234973 w 274153"/>
              <a:gd name="connsiteY26" fmla="*/ 376965 h 391678"/>
              <a:gd name="connsiteX27" fmla="*/ 235001 w 274153"/>
              <a:gd name="connsiteY27" fmla="*/ 232997 h 391678"/>
              <a:gd name="connsiteX28" fmla="*/ 274154 w 274153"/>
              <a:gd name="connsiteY28" fmla="*/ 137077 h 391678"/>
              <a:gd name="connsiteX29" fmla="*/ 205604 w 274153"/>
              <a:gd name="connsiteY29" fmla="*/ 255823 h 391678"/>
              <a:gd name="connsiteX30" fmla="*/ 205600 w 274153"/>
              <a:gd name="connsiteY30" fmla="*/ 348667 h 391678"/>
              <a:gd name="connsiteX31" fmla="*/ 145509 w 274153"/>
              <a:gd name="connsiteY31" fmla="*/ 306371 h 391678"/>
              <a:gd name="connsiteX32" fmla="*/ 143535 w 274153"/>
              <a:gd name="connsiteY32" fmla="*/ 305198 h 391678"/>
              <a:gd name="connsiteX33" fmla="*/ 128600 w 274153"/>
              <a:gd name="connsiteY33" fmla="*/ 306373 h 391678"/>
              <a:gd name="connsiteX34" fmla="*/ 68554 w 274153"/>
              <a:gd name="connsiteY34" fmla="*/ 348659 h 391678"/>
              <a:gd name="connsiteX35" fmla="*/ 68550 w 274153"/>
              <a:gd name="connsiteY35" fmla="*/ 255823 h 391678"/>
              <a:gd name="connsiteX36" fmla="*/ 137077 w 274153"/>
              <a:gd name="connsiteY36" fmla="*/ 274154 h 391678"/>
              <a:gd name="connsiteX37" fmla="*/ 205604 w 274153"/>
              <a:gd name="connsiteY37" fmla="*/ 255823 h 391678"/>
              <a:gd name="connsiteX38" fmla="*/ 29374 w 274153"/>
              <a:gd name="connsiteY38" fmla="*/ 137077 h 391678"/>
              <a:gd name="connsiteX39" fmla="*/ 137077 w 274153"/>
              <a:gd name="connsiteY39" fmla="*/ 29374 h 391678"/>
              <a:gd name="connsiteX40" fmla="*/ 244780 w 274153"/>
              <a:gd name="connsiteY40" fmla="*/ 137077 h 391678"/>
              <a:gd name="connsiteX41" fmla="*/ 137077 w 274153"/>
              <a:gd name="connsiteY41" fmla="*/ 244780 h 391678"/>
              <a:gd name="connsiteX42" fmla="*/ 29374 w 274153"/>
              <a:gd name="connsiteY42" fmla="*/ 137077 h 39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4153" h="391678">
                <a:moveTo>
                  <a:pt x="141557" y="71326"/>
                </a:moveTo>
                <a:lnTo>
                  <a:pt x="159428" y="107605"/>
                </a:lnTo>
                <a:lnTo>
                  <a:pt x="199453" y="113389"/>
                </a:lnTo>
                <a:cubicBezTo>
                  <a:pt x="203551" y="113981"/>
                  <a:pt x="205190" y="119019"/>
                  <a:pt x="202224" y="121909"/>
                </a:cubicBezTo>
                <a:lnTo>
                  <a:pt x="173275" y="150117"/>
                </a:lnTo>
                <a:lnTo>
                  <a:pt x="180109" y="189975"/>
                </a:lnTo>
                <a:cubicBezTo>
                  <a:pt x="180808" y="194056"/>
                  <a:pt x="176524" y="197168"/>
                  <a:pt x="172860" y="195237"/>
                </a:cubicBezTo>
                <a:lnTo>
                  <a:pt x="137079" y="176391"/>
                </a:lnTo>
                <a:lnTo>
                  <a:pt x="101296" y="195237"/>
                </a:lnTo>
                <a:cubicBezTo>
                  <a:pt x="97631" y="197168"/>
                  <a:pt x="93344" y="194054"/>
                  <a:pt x="94048" y="189971"/>
                </a:cubicBezTo>
                <a:lnTo>
                  <a:pt x="100916" y="150117"/>
                </a:lnTo>
                <a:lnTo>
                  <a:pt x="71934" y="121911"/>
                </a:lnTo>
                <a:cubicBezTo>
                  <a:pt x="68965" y="119022"/>
                  <a:pt x="70602" y="113982"/>
                  <a:pt x="74703" y="113389"/>
                </a:cubicBezTo>
                <a:lnTo>
                  <a:pt x="114728" y="107605"/>
                </a:lnTo>
                <a:lnTo>
                  <a:pt x="132598" y="71326"/>
                </a:lnTo>
                <a:cubicBezTo>
                  <a:pt x="134429" y="67609"/>
                  <a:pt x="139728" y="67609"/>
                  <a:pt x="141557" y="71326"/>
                </a:cubicBezTo>
                <a:close/>
                <a:moveTo>
                  <a:pt x="274154" y="137077"/>
                </a:moveTo>
                <a:cubicBezTo>
                  <a:pt x="274154" y="61371"/>
                  <a:pt x="212783" y="0"/>
                  <a:pt x="137077" y="0"/>
                </a:cubicBezTo>
                <a:cubicBezTo>
                  <a:pt x="61371" y="0"/>
                  <a:pt x="0" y="61371"/>
                  <a:pt x="0" y="137077"/>
                </a:cubicBezTo>
                <a:cubicBezTo>
                  <a:pt x="0" y="174421"/>
                  <a:pt x="14933" y="208277"/>
                  <a:pt x="39153" y="232997"/>
                </a:cubicBezTo>
                <a:lnTo>
                  <a:pt x="39181" y="376965"/>
                </a:lnTo>
                <a:lnTo>
                  <a:pt x="39316" y="379012"/>
                </a:lnTo>
                <a:cubicBezTo>
                  <a:pt x="40746" y="389637"/>
                  <a:pt x="53166" y="395422"/>
                  <a:pt x="62324" y="388973"/>
                </a:cubicBezTo>
                <a:lnTo>
                  <a:pt x="137059" y="336342"/>
                </a:lnTo>
                <a:lnTo>
                  <a:pt x="211833" y="388975"/>
                </a:lnTo>
                <a:lnTo>
                  <a:pt x="213585" y="390043"/>
                </a:lnTo>
                <a:cubicBezTo>
                  <a:pt x="223095" y="394989"/>
                  <a:pt x="234973" y="388165"/>
                  <a:pt x="234973" y="376965"/>
                </a:cubicBezTo>
                <a:lnTo>
                  <a:pt x="235001" y="232997"/>
                </a:lnTo>
                <a:cubicBezTo>
                  <a:pt x="259220" y="208277"/>
                  <a:pt x="274154" y="174421"/>
                  <a:pt x="274154" y="137077"/>
                </a:cubicBezTo>
                <a:close/>
                <a:moveTo>
                  <a:pt x="205604" y="255823"/>
                </a:moveTo>
                <a:lnTo>
                  <a:pt x="205600" y="348667"/>
                </a:lnTo>
                <a:lnTo>
                  <a:pt x="145509" y="306371"/>
                </a:lnTo>
                <a:lnTo>
                  <a:pt x="143535" y="305198"/>
                </a:lnTo>
                <a:cubicBezTo>
                  <a:pt x="138773" y="302856"/>
                  <a:pt x="133037" y="303247"/>
                  <a:pt x="128600" y="306373"/>
                </a:cubicBezTo>
                <a:lnTo>
                  <a:pt x="68554" y="348659"/>
                </a:lnTo>
                <a:lnTo>
                  <a:pt x="68550" y="255823"/>
                </a:lnTo>
                <a:cubicBezTo>
                  <a:pt x="88710" y="267480"/>
                  <a:pt x="112113" y="274154"/>
                  <a:pt x="137077" y="274154"/>
                </a:cubicBezTo>
                <a:cubicBezTo>
                  <a:pt x="162041" y="274154"/>
                  <a:pt x="185444" y="267480"/>
                  <a:pt x="205604" y="255823"/>
                </a:cubicBezTo>
                <a:close/>
                <a:moveTo>
                  <a:pt x="29374" y="137077"/>
                </a:moveTo>
                <a:cubicBezTo>
                  <a:pt x="29374" y="77594"/>
                  <a:pt x="77594" y="29374"/>
                  <a:pt x="137077" y="29374"/>
                </a:cubicBezTo>
                <a:cubicBezTo>
                  <a:pt x="196560" y="29374"/>
                  <a:pt x="244780" y="77594"/>
                  <a:pt x="244780" y="137077"/>
                </a:cubicBezTo>
                <a:cubicBezTo>
                  <a:pt x="244780" y="196560"/>
                  <a:pt x="196560" y="244780"/>
                  <a:pt x="137077" y="244780"/>
                </a:cubicBezTo>
                <a:cubicBezTo>
                  <a:pt x="77594" y="244780"/>
                  <a:pt x="29374" y="196560"/>
                  <a:pt x="29374" y="137077"/>
                </a:cubicBezTo>
                <a:close/>
              </a:path>
            </a:pathLst>
          </a:custGeom>
          <a:solidFill>
            <a:schemeClr val="tx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74E173DA-0101-AB9B-2577-C967F1186899}"/>
              </a:ext>
            </a:extLst>
          </p:cNvPr>
          <p:cNvSpPr/>
          <p:nvPr/>
        </p:nvSpPr>
        <p:spPr>
          <a:xfrm>
            <a:off x="8427058" y="3879013"/>
            <a:ext cx="277151" cy="274603"/>
          </a:xfrm>
          <a:custGeom>
            <a:avLst/>
            <a:gdLst>
              <a:gd name="connsiteX0" fmla="*/ 193074 w 277151"/>
              <a:gd name="connsiteY0" fmla="*/ 0 h 274603"/>
              <a:gd name="connsiteX1" fmla="*/ 119840 w 277151"/>
              <a:gd name="connsiteY1" fmla="*/ 73234 h 274603"/>
              <a:gd name="connsiteX2" fmla="*/ 121866 w 277151"/>
              <a:gd name="connsiteY2" fmla="*/ 90397 h 274603"/>
              <a:gd name="connsiteX3" fmla="*/ 11198 w 277151"/>
              <a:gd name="connsiteY3" fmla="*/ 201065 h 274603"/>
              <a:gd name="connsiteX4" fmla="*/ 11198 w 277151"/>
              <a:gd name="connsiteY4" fmla="*/ 255133 h 274603"/>
              <a:gd name="connsiteX5" fmla="*/ 65267 w 277151"/>
              <a:gd name="connsiteY5" fmla="*/ 255133 h 274603"/>
              <a:gd name="connsiteX6" fmla="*/ 120044 w 277151"/>
              <a:gd name="connsiteY6" fmla="*/ 200357 h 274603"/>
              <a:gd name="connsiteX7" fmla="*/ 206387 w 277151"/>
              <a:gd name="connsiteY7" fmla="*/ 119838 h 274603"/>
              <a:gd name="connsiteX8" fmla="*/ 242183 w 277151"/>
              <a:gd name="connsiteY8" fmla="*/ 127563 h 274603"/>
              <a:gd name="connsiteX9" fmla="*/ 266309 w 277151"/>
              <a:gd name="connsiteY9" fmla="*/ 73234 h 274603"/>
              <a:gd name="connsiteX10" fmla="*/ 262544 w 277151"/>
              <a:gd name="connsiteY10" fmla="*/ 50001 h 274603"/>
              <a:gd name="connsiteX11" fmla="*/ 255363 w 277151"/>
              <a:gd name="connsiteY11" fmla="*/ 43447 h 274603"/>
              <a:gd name="connsiteX12" fmla="*/ 246011 w 277151"/>
              <a:gd name="connsiteY12" fmla="*/ 46106 h 274603"/>
              <a:gd name="connsiteX13" fmla="*/ 213467 w 277151"/>
              <a:gd name="connsiteY13" fmla="*/ 78653 h 274603"/>
              <a:gd name="connsiteX14" fmla="*/ 199345 w 277151"/>
              <a:gd name="connsiteY14" fmla="*/ 78653 h 274603"/>
              <a:gd name="connsiteX15" fmla="*/ 187658 w 277151"/>
              <a:gd name="connsiteY15" fmla="*/ 66967 h 274603"/>
              <a:gd name="connsiteX16" fmla="*/ 187656 w 277151"/>
              <a:gd name="connsiteY16" fmla="*/ 52844 h 274603"/>
              <a:gd name="connsiteX17" fmla="*/ 220202 w 277151"/>
              <a:gd name="connsiteY17" fmla="*/ 20297 h 274603"/>
              <a:gd name="connsiteX18" fmla="*/ 222859 w 277151"/>
              <a:gd name="connsiteY18" fmla="*/ 10945 h 274603"/>
              <a:gd name="connsiteX19" fmla="*/ 216306 w 277151"/>
              <a:gd name="connsiteY19" fmla="*/ 3764 h 274603"/>
              <a:gd name="connsiteX20" fmla="*/ 193074 w 277151"/>
              <a:gd name="connsiteY20" fmla="*/ 0 h 274603"/>
              <a:gd name="connsiteX21" fmla="*/ 163475 w 277151"/>
              <a:gd name="connsiteY21" fmla="*/ 159459 h 274603"/>
              <a:gd name="connsiteX22" fmla="*/ 144285 w 277151"/>
              <a:gd name="connsiteY22" fmla="*/ 192696 h 274603"/>
              <a:gd name="connsiteX23" fmla="*/ 136506 w 277151"/>
              <a:gd name="connsiteY23" fmla="*/ 194622 h 274603"/>
              <a:gd name="connsiteX24" fmla="*/ 135598 w 277151"/>
              <a:gd name="connsiteY24" fmla="*/ 206388 h 274603"/>
              <a:gd name="connsiteX25" fmla="*/ 136591 w 277151"/>
              <a:gd name="connsiteY25" fmla="*/ 218684 h 274603"/>
              <a:gd name="connsiteX26" fmla="*/ 143773 w 277151"/>
              <a:gd name="connsiteY26" fmla="*/ 220413 h 274603"/>
              <a:gd name="connsiteX27" fmla="*/ 163080 w 277151"/>
              <a:gd name="connsiteY27" fmla="*/ 253841 h 274603"/>
              <a:gd name="connsiteX28" fmla="*/ 160600 w 277151"/>
              <a:gd name="connsiteY28" fmla="*/ 262246 h 274603"/>
              <a:gd name="connsiteX29" fmla="*/ 180362 w 277151"/>
              <a:gd name="connsiteY29" fmla="*/ 274517 h 274603"/>
              <a:gd name="connsiteX30" fmla="*/ 186931 w 277151"/>
              <a:gd name="connsiteY30" fmla="*/ 267611 h 274603"/>
              <a:gd name="connsiteX31" fmla="*/ 225533 w 277151"/>
              <a:gd name="connsiteY31" fmla="*/ 267617 h 274603"/>
              <a:gd name="connsiteX32" fmla="*/ 232173 w 277151"/>
              <a:gd name="connsiteY32" fmla="*/ 274604 h 274603"/>
              <a:gd name="connsiteX33" fmla="*/ 251917 w 277151"/>
              <a:gd name="connsiteY33" fmla="*/ 262448 h 274603"/>
              <a:gd name="connsiteX34" fmla="*/ 249281 w 277151"/>
              <a:gd name="connsiteY34" fmla="*/ 253315 h 274603"/>
              <a:gd name="connsiteX35" fmla="*/ 268471 w 277151"/>
              <a:gd name="connsiteY35" fmla="*/ 220078 h 274603"/>
              <a:gd name="connsiteX36" fmla="*/ 276243 w 277151"/>
              <a:gd name="connsiteY36" fmla="*/ 218155 h 274603"/>
              <a:gd name="connsiteX37" fmla="*/ 277151 w 277151"/>
              <a:gd name="connsiteY37" fmla="*/ 206388 h 274603"/>
              <a:gd name="connsiteX38" fmla="*/ 276158 w 277151"/>
              <a:gd name="connsiteY38" fmla="*/ 194089 h 274603"/>
              <a:gd name="connsiteX39" fmla="*/ 268981 w 277151"/>
              <a:gd name="connsiteY39" fmla="*/ 192361 h 274603"/>
              <a:gd name="connsiteX40" fmla="*/ 249675 w 277151"/>
              <a:gd name="connsiteY40" fmla="*/ 158934 h 274603"/>
              <a:gd name="connsiteX41" fmla="*/ 252153 w 277151"/>
              <a:gd name="connsiteY41" fmla="*/ 150533 h 274603"/>
              <a:gd name="connsiteX42" fmla="*/ 232390 w 277151"/>
              <a:gd name="connsiteY42" fmla="*/ 138259 h 274603"/>
              <a:gd name="connsiteX43" fmla="*/ 225825 w 277151"/>
              <a:gd name="connsiteY43" fmla="*/ 145165 h 274603"/>
              <a:gd name="connsiteX44" fmla="*/ 187222 w 277151"/>
              <a:gd name="connsiteY44" fmla="*/ 145158 h 274603"/>
              <a:gd name="connsiteX45" fmla="*/ 180581 w 277151"/>
              <a:gd name="connsiteY45" fmla="*/ 138169 h 274603"/>
              <a:gd name="connsiteX46" fmla="*/ 160837 w 277151"/>
              <a:gd name="connsiteY46" fmla="*/ 150322 h 274603"/>
              <a:gd name="connsiteX47" fmla="*/ 163475 w 277151"/>
              <a:gd name="connsiteY47" fmla="*/ 159459 h 274603"/>
              <a:gd name="connsiteX48" fmla="*/ 206375 w 277151"/>
              <a:gd name="connsiteY48" fmla="*/ 226361 h 274603"/>
              <a:gd name="connsiteX49" fmla="*/ 187072 w 277151"/>
              <a:gd name="connsiteY49" fmla="*/ 206388 h 274603"/>
              <a:gd name="connsiteX50" fmla="*/ 206375 w 277151"/>
              <a:gd name="connsiteY50" fmla="*/ 186415 h 274603"/>
              <a:gd name="connsiteX51" fmla="*/ 225677 w 277151"/>
              <a:gd name="connsiteY51" fmla="*/ 206388 h 274603"/>
              <a:gd name="connsiteX52" fmla="*/ 206375 w 277151"/>
              <a:gd name="connsiteY52" fmla="*/ 226361 h 27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77151" h="274603">
                <a:moveTo>
                  <a:pt x="193074" y="0"/>
                </a:moveTo>
                <a:cubicBezTo>
                  <a:pt x="152629" y="0"/>
                  <a:pt x="119840" y="32788"/>
                  <a:pt x="119840" y="73234"/>
                </a:cubicBezTo>
                <a:cubicBezTo>
                  <a:pt x="119840" y="79136"/>
                  <a:pt x="120541" y="84884"/>
                  <a:pt x="121866" y="90397"/>
                </a:cubicBezTo>
                <a:lnTo>
                  <a:pt x="11198" y="201065"/>
                </a:lnTo>
                <a:cubicBezTo>
                  <a:pt x="-3733" y="215995"/>
                  <a:pt x="-3733" y="240203"/>
                  <a:pt x="11198" y="255133"/>
                </a:cubicBezTo>
                <a:cubicBezTo>
                  <a:pt x="26129" y="270065"/>
                  <a:pt x="50336" y="270065"/>
                  <a:pt x="65267" y="255133"/>
                </a:cubicBezTo>
                <a:lnTo>
                  <a:pt x="120044" y="200357"/>
                </a:lnTo>
                <a:cubicBezTo>
                  <a:pt x="123141" y="155369"/>
                  <a:pt x="160614" y="119838"/>
                  <a:pt x="206387" y="119838"/>
                </a:cubicBezTo>
                <a:cubicBezTo>
                  <a:pt x="219154" y="119838"/>
                  <a:pt x="231273" y="122602"/>
                  <a:pt x="242183" y="127563"/>
                </a:cubicBezTo>
                <a:cubicBezTo>
                  <a:pt x="257000" y="114163"/>
                  <a:pt x="266309" y="94786"/>
                  <a:pt x="266309" y="73234"/>
                </a:cubicBezTo>
                <a:cubicBezTo>
                  <a:pt x="266309" y="65130"/>
                  <a:pt x="264989" y="57314"/>
                  <a:pt x="262544" y="50001"/>
                </a:cubicBezTo>
                <a:cubicBezTo>
                  <a:pt x="261447" y="46720"/>
                  <a:pt x="258731" y="44240"/>
                  <a:pt x="255363" y="43447"/>
                </a:cubicBezTo>
                <a:cubicBezTo>
                  <a:pt x="251996" y="42654"/>
                  <a:pt x="248457" y="43660"/>
                  <a:pt x="246011" y="46106"/>
                </a:cubicBezTo>
                <a:lnTo>
                  <a:pt x="213467" y="78653"/>
                </a:lnTo>
                <a:cubicBezTo>
                  <a:pt x="209568" y="82553"/>
                  <a:pt x="203245" y="82554"/>
                  <a:pt x="199345" y="78653"/>
                </a:cubicBezTo>
                <a:lnTo>
                  <a:pt x="187658" y="66967"/>
                </a:lnTo>
                <a:cubicBezTo>
                  <a:pt x="183758" y="63067"/>
                  <a:pt x="183758" y="56744"/>
                  <a:pt x="187656" y="52844"/>
                </a:cubicBezTo>
                <a:lnTo>
                  <a:pt x="220202" y="20297"/>
                </a:lnTo>
                <a:cubicBezTo>
                  <a:pt x="222648" y="17850"/>
                  <a:pt x="223653" y="14312"/>
                  <a:pt x="222859" y="10945"/>
                </a:cubicBezTo>
                <a:cubicBezTo>
                  <a:pt x="222066" y="7577"/>
                  <a:pt x="219586" y="4861"/>
                  <a:pt x="216306" y="3764"/>
                </a:cubicBezTo>
                <a:cubicBezTo>
                  <a:pt x="208993" y="1320"/>
                  <a:pt x="201178" y="0"/>
                  <a:pt x="193074" y="0"/>
                </a:cubicBezTo>
                <a:close/>
                <a:moveTo>
                  <a:pt x="163475" y="159459"/>
                </a:moveTo>
                <a:cubicBezTo>
                  <a:pt x="167666" y="173976"/>
                  <a:pt x="158953" y="189068"/>
                  <a:pt x="144285" y="192696"/>
                </a:cubicBezTo>
                <a:lnTo>
                  <a:pt x="136506" y="194622"/>
                </a:lnTo>
                <a:cubicBezTo>
                  <a:pt x="135908" y="198452"/>
                  <a:pt x="135598" y="202382"/>
                  <a:pt x="135598" y="206388"/>
                </a:cubicBezTo>
                <a:cubicBezTo>
                  <a:pt x="135598" y="210577"/>
                  <a:pt x="135937" y="214685"/>
                  <a:pt x="136591" y="218684"/>
                </a:cubicBezTo>
                <a:lnTo>
                  <a:pt x="143773" y="220413"/>
                </a:lnTo>
                <a:cubicBezTo>
                  <a:pt x="158588" y="223981"/>
                  <a:pt x="167393" y="239227"/>
                  <a:pt x="163080" y="253841"/>
                </a:cubicBezTo>
                <a:lnTo>
                  <a:pt x="160600" y="262246"/>
                </a:lnTo>
                <a:cubicBezTo>
                  <a:pt x="166448" y="267382"/>
                  <a:pt x="173111" y="271551"/>
                  <a:pt x="180362" y="274517"/>
                </a:cubicBezTo>
                <a:lnTo>
                  <a:pt x="186931" y="267611"/>
                </a:lnTo>
                <a:cubicBezTo>
                  <a:pt x="197430" y="256568"/>
                  <a:pt x="215037" y="256571"/>
                  <a:pt x="225533" y="267617"/>
                </a:cubicBezTo>
                <a:lnTo>
                  <a:pt x="232173" y="274604"/>
                </a:lnTo>
                <a:cubicBezTo>
                  <a:pt x="239410" y="271672"/>
                  <a:pt x="246068" y="267542"/>
                  <a:pt x="251917" y="262448"/>
                </a:cubicBezTo>
                <a:lnTo>
                  <a:pt x="249281" y="253315"/>
                </a:lnTo>
                <a:cubicBezTo>
                  <a:pt x="245089" y="238799"/>
                  <a:pt x="253803" y="223706"/>
                  <a:pt x="268471" y="220078"/>
                </a:cubicBezTo>
                <a:lnTo>
                  <a:pt x="276243" y="218155"/>
                </a:lnTo>
                <a:cubicBezTo>
                  <a:pt x="276841" y="214324"/>
                  <a:pt x="277151" y="210394"/>
                  <a:pt x="277151" y="206388"/>
                </a:cubicBezTo>
                <a:cubicBezTo>
                  <a:pt x="277151" y="202197"/>
                  <a:pt x="276812" y="198088"/>
                  <a:pt x="276158" y="194089"/>
                </a:cubicBezTo>
                <a:lnTo>
                  <a:pt x="268981" y="192361"/>
                </a:lnTo>
                <a:cubicBezTo>
                  <a:pt x="254168" y="188794"/>
                  <a:pt x="245362" y="173548"/>
                  <a:pt x="249675" y="158934"/>
                </a:cubicBezTo>
                <a:lnTo>
                  <a:pt x="252153" y="150533"/>
                </a:lnTo>
                <a:cubicBezTo>
                  <a:pt x="246306" y="145398"/>
                  <a:pt x="239642" y="141227"/>
                  <a:pt x="232390" y="138259"/>
                </a:cubicBezTo>
                <a:lnTo>
                  <a:pt x="225825" y="145165"/>
                </a:lnTo>
                <a:cubicBezTo>
                  <a:pt x="215326" y="156206"/>
                  <a:pt x="197719" y="156203"/>
                  <a:pt x="187222" y="145158"/>
                </a:cubicBezTo>
                <a:lnTo>
                  <a:pt x="180581" y="138169"/>
                </a:lnTo>
                <a:cubicBezTo>
                  <a:pt x="173344" y="141101"/>
                  <a:pt x="166686" y="145231"/>
                  <a:pt x="160837" y="150322"/>
                </a:cubicBezTo>
                <a:lnTo>
                  <a:pt x="163475" y="159459"/>
                </a:lnTo>
                <a:close/>
                <a:moveTo>
                  <a:pt x="206375" y="226361"/>
                </a:moveTo>
                <a:cubicBezTo>
                  <a:pt x="195713" y="226361"/>
                  <a:pt x="187072" y="217419"/>
                  <a:pt x="187072" y="206388"/>
                </a:cubicBezTo>
                <a:cubicBezTo>
                  <a:pt x="187072" y="195357"/>
                  <a:pt x="195713" y="186415"/>
                  <a:pt x="206375" y="186415"/>
                </a:cubicBezTo>
                <a:cubicBezTo>
                  <a:pt x="217035" y="186415"/>
                  <a:pt x="225677" y="195357"/>
                  <a:pt x="225677" y="206388"/>
                </a:cubicBezTo>
                <a:cubicBezTo>
                  <a:pt x="225677" y="217419"/>
                  <a:pt x="217035" y="226361"/>
                  <a:pt x="206375" y="226361"/>
                </a:cubicBezTo>
                <a:close/>
              </a:path>
            </a:pathLst>
          </a:custGeom>
          <a:solidFill>
            <a:schemeClr val="tx1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218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8" grpId="0"/>
      <p:bldP spid="21" grpId="0" animBg="1"/>
      <p:bldP spid="56" grpId="0"/>
      <p:bldP spid="22" grpId="0" animBg="1"/>
      <p:bldP spid="64" grpId="0"/>
      <p:bldP spid="23" grpId="0" animBg="1"/>
      <p:bldP spid="85" grpId="0"/>
      <p:bldP spid="24" grpId="0" animBg="1"/>
      <p:bldP spid="1034" grpId="0" animBg="1"/>
      <p:bldP spid="83" grpId="0"/>
      <p:bldP spid="25" grpId="0" animBg="1"/>
      <p:bldP spid="80" grpId="0"/>
      <p:bldP spid="78" grpId="0"/>
      <p:bldP spid="92" grpId="0"/>
      <p:bldP spid="27" grpId="0" animBg="1"/>
      <p:bldP spid="123" grpId="0"/>
      <p:bldP spid="1039" grpId="0"/>
      <p:bldP spid="30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280F-2C06-2817-7021-8BF5DA52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Nowe darmowe edycje SQL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00F-5783-87D8-C254-F40CBE79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Edycje Standard Developer umożliwia testowanie aplikacji, która będzie korzystać z wersji Standard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 jest wymagana licencja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Wszystkie funkcjonalności wersji Standard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2646C-4753-E5D1-BE6A-8C71DA9F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1759574"/>
            <a:ext cx="5639040" cy="4945167"/>
          </a:xfrm>
          <a:prstGeom prst="roundRect">
            <a:avLst>
              <a:gd name="adj" fmla="val 2365"/>
            </a:avLst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B34C90-7827-802A-9358-D8EC6F54E798}"/>
              </a:ext>
            </a:extLst>
          </p:cNvPr>
          <p:cNvSpPr/>
          <p:nvPr/>
        </p:nvSpPr>
        <p:spPr>
          <a:xfrm>
            <a:off x="7760208" y="4343400"/>
            <a:ext cx="999744" cy="1645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9D26-FEA0-3847-4984-032A09C7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EF80DA2-F3B2-91CB-E054-A401E9540920}"/>
              </a:ext>
            </a:extLst>
          </p:cNvPr>
          <p:cNvSpPr txBox="1">
            <a:spLocks/>
          </p:cNvSpPr>
          <p:nvPr/>
        </p:nvSpPr>
        <p:spPr>
          <a:xfrm>
            <a:off x="401102" y="420336"/>
            <a:ext cx="8272251" cy="42088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7694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4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99010">
              <a:spcBef>
                <a:spcPts val="0"/>
              </a:spcBef>
              <a:defRPr/>
            </a:pPr>
            <a:r>
              <a:rPr lang="en-US" sz="2735" spc="0" dirty="0">
                <a:solidFill>
                  <a:schemeClr val="tx1"/>
                </a:solidFill>
                <a:cs typeface="Segoe UI Semibold" panose="020B0702040204020203" pitchFamily="34" charset="0"/>
              </a:rPr>
              <a:t>SQL Server 2025 editions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2BA70-725B-75F4-F06B-9CD678632A34}"/>
              </a:ext>
            </a:extLst>
          </p:cNvPr>
          <p:cNvSpPr/>
          <p:nvPr/>
        </p:nvSpPr>
        <p:spPr>
          <a:xfrm>
            <a:off x="401102" y="858474"/>
            <a:ext cx="5116209" cy="336695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defTabSz="899010">
              <a:defRPr/>
            </a:pPr>
            <a:r>
              <a:rPr lang="en-US" sz="1588" dirty="0"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The AI-ready enterprise database from ground to cloud</a:t>
            </a:r>
          </a:p>
        </p:txBody>
      </p:sp>
      <p:sp>
        <p:nvSpPr>
          <p:cNvPr id="39" name="Rounded Rectangle 305">
            <a:extLst>
              <a:ext uri="{FF2B5EF4-FFF2-40B4-BE49-F238E27FC236}">
                <a16:creationId xmlns:a16="http://schemas.microsoft.com/office/drawing/2014/main" id="{40AA5FC5-8348-1053-873A-95BC5C43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412" y="5432269"/>
            <a:ext cx="10980964" cy="631394"/>
          </a:xfrm>
          <a:prstGeom prst="roundRect">
            <a:avLst>
              <a:gd name="adj" fmla="val 1805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6ED43E-6B14-0DF0-7447-1D5F005DC119}"/>
              </a:ext>
            </a:extLst>
          </p:cNvPr>
          <p:cNvSpPr txBox="1"/>
          <p:nvPr/>
        </p:nvSpPr>
        <p:spPr>
          <a:xfrm>
            <a:off x="667077" y="5542027"/>
            <a:ext cx="3721326" cy="458561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Developer</a:t>
            </a:r>
          </a:p>
          <a:p>
            <a:pPr defTabSz="323736">
              <a:spcBef>
                <a:spcPts val="353"/>
              </a:spcBef>
              <a:spcAft>
                <a:spcPts val="529"/>
              </a:spcAft>
              <a:defRPr/>
            </a:pPr>
            <a:r>
              <a:rPr lang="en-US" sz="882" kern="0" dirty="0">
                <a:solidFill>
                  <a:prstClr val="black"/>
                </a:solidFill>
                <a:latin typeface="Segoe UI"/>
              </a:rPr>
              <a:t>Free to use for dev/test in non-production environments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C54EBE-6A87-0DE9-1A72-6C898303012A}"/>
              </a:ext>
            </a:extLst>
          </p:cNvPr>
          <p:cNvSpPr txBox="1"/>
          <p:nvPr/>
        </p:nvSpPr>
        <p:spPr>
          <a:xfrm>
            <a:off x="5437315" y="5625761"/>
            <a:ext cx="2424469" cy="271522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Standard Developer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A61722-024C-350E-B246-8AC277CE8935}"/>
              </a:ext>
            </a:extLst>
          </p:cNvPr>
          <p:cNvSpPr txBox="1"/>
          <p:nvPr/>
        </p:nvSpPr>
        <p:spPr>
          <a:xfrm>
            <a:off x="9119314" y="5625761"/>
            <a:ext cx="2424469" cy="271522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Enterprise Developer</a:t>
            </a:r>
          </a:p>
        </p:txBody>
      </p:sp>
      <p:sp>
        <p:nvSpPr>
          <p:cNvPr id="37" name="Rounded Rectangle 266">
            <a:extLst>
              <a:ext uri="{FF2B5EF4-FFF2-40B4-BE49-F238E27FC236}">
                <a16:creationId xmlns:a16="http://schemas.microsoft.com/office/drawing/2014/main" id="{379B9B83-D8E9-3FA9-FF98-B088FE708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2591" y="1454441"/>
            <a:ext cx="3386409" cy="631394"/>
          </a:xfrm>
          <a:prstGeom prst="roundRect">
            <a:avLst>
              <a:gd name="adj" fmla="val 1805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063FB124-CA45-48EF-9ED6-19E696160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2592" y="2183320"/>
            <a:ext cx="3375293" cy="2775967"/>
          </a:xfrm>
          <a:prstGeom prst="roundRect">
            <a:avLst>
              <a:gd name="adj" fmla="val 713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>
              <a:spcAft>
                <a:spcPts val="353"/>
              </a:spcAft>
              <a:buFont typeface="Arial,Sans-Serif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785A16B7-86C6-9A43-9D21-D2912EC7E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2592" y="2516842"/>
            <a:ext cx="3385242" cy="3713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A6DC5"/>
              </a:gs>
              <a:gs pos="99000">
                <a:srgbClr val="299CB0"/>
              </a:gs>
            </a:gsLst>
            <a:path path="circle">
              <a:fillToRect l="100000" t="100000"/>
            </a:path>
            <a:tileRect r="-100000" b="-100000"/>
          </a:gradFill>
          <a:ln w="52388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06837">
              <a:defRPr/>
            </a:pPr>
            <a:endParaRPr lang="en-US" dirty="0">
              <a:solidFill>
                <a:srgbClr val="000000"/>
              </a:solidFill>
              <a:latin typeface="Segoe Sans Tex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51276-6C5B-0E1A-8267-62EE3398DA25}"/>
              </a:ext>
            </a:extLst>
          </p:cNvPr>
          <p:cNvSpPr txBox="1"/>
          <p:nvPr/>
        </p:nvSpPr>
        <p:spPr>
          <a:xfrm>
            <a:off x="8962217" y="1503097"/>
            <a:ext cx="2424469" cy="594303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Enterprise</a:t>
            </a:r>
          </a:p>
          <a:p>
            <a:pPr defTabSz="899010">
              <a:spcBef>
                <a:spcPts val="353"/>
              </a:spcBef>
              <a:defRPr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  <a:ea typeface="+mn-lt"/>
                <a:cs typeface="Segoe UI"/>
              </a:rPr>
              <a:t>Highest performance and scaling for business-critical workloads</a:t>
            </a:r>
            <a:endParaRPr lang="en-US" sz="882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CDC67A-D303-975E-8221-BA37C1D6F42D}"/>
              </a:ext>
            </a:extLst>
          </p:cNvPr>
          <p:cNvSpPr txBox="1"/>
          <p:nvPr/>
        </p:nvSpPr>
        <p:spPr>
          <a:xfrm>
            <a:off x="8189161" y="2250045"/>
            <a:ext cx="3105680" cy="298773"/>
          </a:xfrm>
          <a:prstGeom prst="rect">
            <a:avLst/>
          </a:prstGeom>
          <a:noFill/>
        </p:spPr>
        <p:txBody>
          <a:bodyPr wrap="square" lIns="0" tIns="40341" rIns="64546" bIns="40341" rtlCol="0" anchor="t">
            <a:spAutoFit/>
          </a:bodyPr>
          <a:lstStyle/>
          <a:p>
            <a:pPr defTabSz="323736">
              <a:spcAft>
                <a:spcPts val="529"/>
              </a:spcAft>
              <a:defRPr/>
            </a:pPr>
            <a:r>
              <a:rPr lang="en-US" sz="1412" b="1" dirty="0">
                <a:solidFill>
                  <a:srgbClr val="0078D4"/>
                </a:solidFill>
                <a:latin typeface="Segoe UI Semibold"/>
              </a:rPr>
              <a:t>Feature highlights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FF8FB8-91E2-A6E3-1B9B-F1B5CA05A047}"/>
              </a:ext>
            </a:extLst>
          </p:cNvPr>
          <p:cNvSpPr txBox="1"/>
          <p:nvPr/>
        </p:nvSpPr>
        <p:spPr>
          <a:xfrm>
            <a:off x="8166448" y="2600655"/>
            <a:ext cx="3105680" cy="224138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defRPr/>
            </a:pPr>
            <a:r>
              <a:rPr lang="en-US" sz="927" b="1" dirty="0">
                <a:solidFill>
                  <a:prstClr val="white"/>
                </a:solidFill>
                <a:latin typeface="Segoe UI"/>
              </a:rPr>
              <a:t>+   </a:t>
            </a:r>
            <a:r>
              <a:rPr lang="en-US" sz="353" b="1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927" dirty="0">
                <a:solidFill>
                  <a:prstClr val="white"/>
                </a:solidFill>
                <a:latin typeface="Segoe UI"/>
              </a:rPr>
              <a:t>Express </a:t>
            </a:r>
            <a:r>
              <a:rPr lang="en-US" sz="927" kern="0" dirty="0">
                <a:solidFill>
                  <a:prstClr val="white"/>
                </a:solidFill>
                <a:latin typeface="Segoe UI"/>
                <a:cs typeface="Segoe UI"/>
              </a:rPr>
              <a:t>and Standard features</a:t>
            </a:r>
            <a:endParaRPr lang="en-US" sz="927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693DA4-C661-BD26-90AC-2EE60AF6EE96}"/>
              </a:ext>
            </a:extLst>
          </p:cNvPr>
          <p:cNvSpPr txBox="1"/>
          <p:nvPr/>
        </p:nvSpPr>
        <p:spPr>
          <a:xfrm>
            <a:off x="8189161" y="2942542"/>
            <a:ext cx="3105680" cy="1464862"/>
          </a:xfrm>
          <a:prstGeom prst="rect">
            <a:avLst/>
          </a:prstGeom>
          <a:noFill/>
        </p:spPr>
        <p:txBody>
          <a:bodyPr wrap="square" lIns="0" tIns="40341" rIns="64546" bIns="40341" rtlCol="0" anchor="t" anchorCtr="0">
            <a:spAutoFit/>
          </a:bodyPr>
          <a:lstStyle/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Highest core count supported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Highest memory supported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Built-in Intelligent Query Processing 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Online and Resumable Index Operations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Availability Groups: including distributed and contained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Query Store for readable secondaries</a:t>
            </a:r>
            <a:endParaRPr lang="en-US" sz="2471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Persisted Statistics for Secondary Replicas (Query store)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FFD1369-F540-4C84-8ECC-D5B9FBDF9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96" y="1547389"/>
            <a:ext cx="625928" cy="4563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92834" dist="38100" dir="2700000" sx="96000" sy="96000" algn="tl" rotWithShape="0">
              <a:prstClr val="black">
                <a:alpha val="3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2D1B891-4350-97A5-7851-D17812D3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91" y="5519798"/>
            <a:ext cx="625928" cy="4563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92834" dist="38100" dir="2700000" sx="96000" sy="96000" algn="tl" rotWithShape="0">
              <a:prstClr val="black">
                <a:alpha val="30000"/>
              </a:prst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A32DEE0-6E6D-CB5B-3926-75971CC47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64" y="5512987"/>
            <a:ext cx="644611" cy="4699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92834" dist="38100" dir="2700000" sx="96000" sy="96000" algn="tl" rotWithShape="0">
              <a:prstClr val="black">
                <a:alpha val="30000"/>
              </a:prstClr>
            </a:outerShdw>
          </a:effectLst>
        </p:spPr>
      </p:pic>
      <p:sp>
        <p:nvSpPr>
          <p:cNvPr id="31" name="Rounded Rectangle 198">
            <a:extLst>
              <a:ext uri="{FF2B5EF4-FFF2-40B4-BE49-F238E27FC236}">
                <a16:creationId xmlns:a16="http://schemas.microsoft.com/office/drawing/2014/main" id="{65AA1C48-0081-4D9B-2366-981CB1810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412" y="1454441"/>
            <a:ext cx="3386409" cy="631394"/>
          </a:xfrm>
          <a:prstGeom prst="roundRect">
            <a:avLst>
              <a:gd name="adj" fmla="val 1805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ounded Rectangle 201">
            <a:extLst>
              <a:ext uri="{FF2B5EF4-FFF2-40B4-BE49-F238E27FC236}">
                <a16:creationId xmlns:a16="http://schemas.microsoft.com/office/drawing/2014/main" id="{46691A59-7021-9C1C-60C4-C4163948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412" y="2178471"/>
            <a:ext cx="3386409" cy="2352319"/>
          </a:xfrm>
          <a:prstGeom prst="roundRect">
            <a:avLst>
              <a:gd name="adj" fmla="val 713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3E0C59-F1A0-B3E0-218E-546EE78A6205}"/>
              </a:ext>
            </a:extLst>
          </p:cNvPr>
          <p:cNvSpPr txBox="1"/>
          <p:nvPr/>
        </p:nvSpPr>
        <p:spPr>
          <a:xfrm>
            <a:off x="1374829" y="1503097"/>
            <a:ext cx="2208188" cy="594303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Express</a:t>
            </a:r>
          </a:p>
          <a:p>
            <a:pPr defTabSz="323736">
              <a:spcBef>
                <a:spcPts val="353"/>
              </a:spcBef>
              <a:spcAft>
                <a:spcPts val="529"/>
              </a:spcAft>
              <a:defRPr/>
            </a:pPr>
            <a:r>
              <a:rPr lang="en-US" sz="882" kern="0" dirty="0">
                <a:solidFill>
                  <a:prstClr val="black"/>
                </a:solidFill>
                <a:latin typeface="Segoe UI"/>
              </a:rPr>
              <a:t>Free, entry-level database for small AI, web and mobile apps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9B2086E-5195-C7F3-FDA1-832FD2DD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2" y="1531909"/>
            <a:ext cx="642711" cy="4685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92834" dist="38100" dir="2700000" sx="96000" sy="96000" algn="tl" rotWithShape="0">
              <a:prstClr val="black">
                <a:alpha val="30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E983354-C58F-3E3A-9F46-E7FC6392016B}"/>
              </a:ext>
            </a:extLst>
          </p:cNvPr>
          <p:cNvSpPr txBox="1"/>
          <p:nvPr/>
        </p:nvSpPr>
        <p:spPr>
          <a:xfrm>
            <a:off x="2950785" y="2588107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513752-13DE-AB72-988F-C6A38198A72F}"/>
              </a:ext>
            </a:extLst>
          </p:cNvPr>
          <p:cNvSpPr txBox="1"/>
          <p:nvPr/>
        </p:nvSpPr>
        <p:spPr>
          <a:xfrm>
            <a:off x="2962142" y="3214309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9768DF-292E-98D7-0EFE-11604033D6D0}"/>
              </a:ext>
            </a:extLst>
          </p:cNvPr>
          <p:cNvSpPr txBox="1"/>
          <p:nvPr/>
        </p:nvSpPr>
        <p:spPr>
          <a:xfrm>
            <a:off x="2156661" y="3429000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9E4CFC-D021-4496-8769-17D9A77B07F2}"/>
              </a:ext>
            </a:extLst>
          </p:cNvPr>
          <p:cNvSpPr txBox="1"/>
          <p:nvPr/>
        </p:nvSpPr>
        <p:spPr>
          <a:xfrm>
            <a:off x="2565738" y="3629860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5F0096-52FB-AC0A-C953-FD68582CEDBF}"/>
              </a:ext>
            </a:extLst>
          </p:cNvPr>
          <p:cNvSpPr txBox="1"/>
          <p:nvPr/>
        </p:nvSpPr>
        <p:spPr>
          <a:xfrm>
            <a:off x="2068073" y="3843388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BB4735-A99E-1879-3CDE-51AA1EEEEB37}"/>
              </a:ext>
            </a:extLst>
          </p:cNvPr>
          <p:cNvSpPr txBox="1"/>
          <p:nvPr/>
        </p:nvSpPr>
        <p:spPr>
          <a:xfrm>
            <a:off x="2527740" y="4046457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1CC8B2-5A5E-2E5C-D708-B0529426697D}"/>
              </a:ext>
            </a:extLst>
          </p:cNvPr>
          <p:cNvSpPr txBox="1"/>
          <p:nvPr/>
        </p:nvSpPr>
        <p:spPr>
          <a:xfrm>
            <a:off x="1768093" y="4257775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35" name="Rounded Rectangle 243">
            <a:extLst>
              <a:ext uri="{FF2B5EF4-FFF2-40B4-BE49-F238E27FC236}">
                <a16:creationId xmlns:a16="http://schemas.microsoft.com/office/drawing/2014/main" id="{00AD214F-3AD6-F525-47F4-BB922F4C0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03001" y="1454441"/>
            <a:ext cx="3386409" cy="631394"/>
          </a:xfrm>
          <a:prstGeom prst="roundRect">
            <a:avLst>
              <a:gd name="adj" fmla="val 1805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372EEC8E-FD18-4BA4-EF5C-E146911A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03001" y="2178469"/>
            <a:ext cx="3385242" cy="2957914"/>
          </a:xfrm>
          <a:prstGeom prst="roundRect">
            <a:avLst>
              <a:gd name="adj" fmla="val 646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33431" dist="38100" dir="2700000" algn="tl" rotWithShape="0">
              <a:prstClr val="black">
                <a:alpha val="15238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80682" rIns="80682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727" indent="-150727" defTabSz="899010" fontAlgn="t">
              <a:spcAft>
                <a:spcPts val="353"/>
              </a:spcAft>
              <a:buFont typeface="Arial" panose="020B0604020202020204" pitchFamily="34" charset="0"/>
              <a:buChar char="•"/>
              <a:defRPr/>
            </a:pPr>
            <a:endParaRPr lang="en-US" sz="88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ounded Rectangle 16">
            <a:extLst>
              <a:ext uri="{FF2B5EF4-FFF2-40B4-BE49-F238E27FC236}">
                <a16:creationId xmlns:a16="http://schemas.microsoft.com/office/drawing/2014/main" id="{400557C6-1C11-2BCA-DA61-7BE8C371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01835" y="2516842"/>
            <a:ext cx="3385242" cy="3713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A6DC5"/>
              </a:gs>
              <a:gs pos="99000">
                <a:srgbClr val="299CB0"/>
              </a:gs>
            </a:gsLst>
            <a:path path="circle">
              <a:fillToRect l="100000" t="100000"/>
            </a:path>
            <a:tileRect r="-100000" b="-100000"/>
          </a:gradFill>
          <a:ln w="52388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06837">
              <a:defRPr/>
            </a:pPr>
            <a:endParaRPr lang="en-US" dirty="0">
              <a:solidFill>
                <a:srgbClr val="000000"/>
              </a:solidFill>
              <a:latin typeface="Segoe Sans Tex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12BB28-9789-1C67-5B85-FBDDB1316B5C}"/>
              </a:ext>
            </a:extLst>
          </p:cNvPr>
          <p:cNvSpPr txBox="1"/>
          <p:nvPr/>
        </p:nvSpPr>
        <p:spPr>
          <a:xfrm>
            <a:off x="5163774" y="1503097"/>
            <a:ext cx="2424469" cy="594303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spcBef>
                <a:spcPts val="353"/>
              </a:spcBef>
              <a:defRPr/>
            </a:pPr>
            <a:r>
              <a:rPr lang="en-US" sz="1235" b="1" dirty="0">
                <a:solidFill>
                  <a:srgbClr val="0078D4"/>
                </a:solidFill>
                <a:latin typeface="Segoe UI Semibold"/>
              </a:rPr>
              <a:t>Standard</a:t>
            </a:r>
          </a:p>
          <a:p>
            <a:pPr defTabSz="899010">
              <a:spcBef>
                <a:spcPts val="353"/>
              </a:spcBef>
              <a:defRPr/>
            </a:pPr>
            <a:r>
              <a:rPr lang="en-US" sz="882" kern="0" dirty="0">
                <a:solidFill>
                  <a:prstClr val="black"/>
                </a:solidFill>
                <a:latin typeface="Segoe UI"/>
              </a:rPr>
              <a:t>Full featured database with extensive scale for mid-tier applications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A7A1B9-18A3-BD96-1F22-B825E12FAF4A}"/>
              </a:ext>
            </a:extLst>
          </p:cNvPr>
          <p:cNvSpPr txBox="1"/>
          <p:nvPr/>
        </p:nvSpPr>
        <p:spPr>
          <a:xfrm>
            <a:off x="4388404" y="2250045"/>
            <a:ext cx="3105680" cy="298773"/>
          </a:xfrm>
          <a:prstGeom prst="rect">
            <a:avLst/>
          </a:prstGeom>
          <a:noFill/>
        </p:spPr>
        <p:txBody>
          <a:bodyPr wrap="square" lIns="0" tIns="40341" rIns="64546" bIns="40341" rtlCol="0" anchor="t">
            <a:spAutoFit/>
          </a:bodyPr>
          <a:lstStyle/>
          <a:p>
            <a:pPr defTabSz="323736">
              <a:spcAft>
                <a:spcPts val="529"/>
              </a:spcAft>
              <a:defRPr/>
            </a:pPr>
            <a:r>
              <a:rPr lang="en-US" sz="1412" b="1" dirty="0">
                <a:solidFill>
                  <a:srgbClr val="0078D4"/>
                </a:solidFill>
                <a:latin typeface="Segoe UI Semibold"/>
              </a:rPr>
              <a:t>Feature highlights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8DF1E5-15EB-424B-24BC-860DF5296FD3}"/>
              </a:ext>
            </a:extLst>
          </p:cNvPr>
          <p:cNvSpPr txBox="1"/>
          <p:nvPr/>
        </p:nvSpPr>
        <p:spPr>
          <a:xfrm>
            <a:off x="4365691" y="2600655"/>
            <a:ext cx="3105680" cy="224138"/>
          </a:xfrm>
          <a:prstGeom prst="rect">
            <a:avLst/>
          </a:prstGeom>
          <a:noFill/>
        </p:spPr>
        <p:txBody>
          <a:bodyPr wrap="square" lIns="0" tIns="40341" rIns="64546" bIns="40341" rtlCol="0">
            <a:spAutoFit/>
          </a:bodyPr>
          <a:lstStyle/>
          <a:p>
            <a:pPr defTabSz="899010">
              <a:defRPr/>
            </a:pPr>
            <a:r>
              <a:rPr lang="en-US" sz="927" b="1" dirty="0">
                <a:solidFill>
                  <a:prstClr val="white"/>
                </a:solidFill>
                <a:latin typeface="Segoe UI"/>
              </a:rPr>
              <a:t>+   </a:t>
            </a:r>
            <a:r>
              <a:rPr lang="en-US" sz="353" b="1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927" dirty="0">
                <a:solidFill>
                  <a:prstClr val="white"/>
                </a:solidFill>
                <a:latin typeface="Segoe UI"/>
              </a:rPr>
              <a:t>Express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2E5A76-6A0F-6B41-F414-7CB88738BF89}"/>
              </a:ext>
            </a:extLst>
          </p:cNvPr>
          <p:cNvSpPr txBox="1"/>
          <p:nvPr/>
        </p:nvSpPr>
        <p:spPr>
          <a:xfrm>
            <a:off x="4388404" y="2942542"/>
            <a:ext cx="3105680" cy="2085224"/>
          </a:xfrm>
          <a:prstGeom prst="rect">
            <a:avLst/>
          </a:prstGeom>
          <a:noFill/>
        </p:spPr>
        <p:txBody>
          <a:bodyPr wrap="square" lIns="0" tIns="40341" rIns="64546" bIns="40341" rtlCol="0" anchor="t" anchorCtr="0">
            <a:spAutoFit/>
          </a:bodyPr>
          <a:lstStyle/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Up to 32 cores of CPU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Up to 256 GB of memory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ea typeface="+mn-lt"/>
                <a:cs typeface="Segoe UI"/>
              </a:rPr>
              <a:t>Optimized locking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Resource Governor 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cs typeface="Segoe UI"/>
              </a:rPr>
              <a:t>ZSTD Backup Compression Algorithm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cs typeface="Segoe UI"/>
              </a:rPr>
              <a:t>Basic Availability Groups</a:t>
            </a:r>
            <a:endParaRPr lang="en-US" sz="927" kern="0" dirty="0">
              <a:solidFill>
                <a:prstClr val="black"/>
              </a:solidFill>
              <a:latin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Azure SQL Managed Instance link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Accelerated Database Recovery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  <a:cs typeface="Segoe UI"/>
              </a:rPr>
              <a:t>Backups to S3-compatible object storage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srgbClr val="000000"/>
                </a:solidFill>
                <a:latin typeface="Segoe UI"/>
              </a:rPr>
              <a:t>524 PB </a:t>
            </a:r>
            <a:r>
              <a:rPr lang="en-US" sz="927" kern="0" dirty="0">
                <a:solidFill>
                  <a:prstClr val="black"/>
                </a:solidFill>
                <a:latin typeface="Segoe UI"/>
              </a:rPr>
              <a:t>maximum relational databases size 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0C0AB9A-B224-E6CC-D079-BFC2B5319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59" y="1532218"/>
            <a:ext cx="644611" cy="4699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92834" dist="38100" dir="2700000" sx="96000" sy="96000" algn="tl" rotWithShape="0">
              <a:prstClr val="black">
                <a:alpha val="3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B15553A-2FB0-DA7B-2AE6-EC54022A740C}"/>
              </a:ext>
            </a:extLst>
          </p:cNvPr>
          <p:cNvSpPr txBox="1"/>
          <p:nvPr/>
        </p:nvSpPr>
        <p:spPr>
          <a:xfrm>
            <a:off x="5739346" y="2997758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9AF524-12BA-1412-44CF-59C362F58D16}"/>
              </a:ext>
            </a:extLst>
          </p:cNvPr>
          <p:cNvSpPr txBox="1"/>
          <p:nvPr/>
        </p:nvSpPr>
        <p:spPr>
          <a:xfrm>
            <a:off x="5899046" y="3214309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58E05C-1BB9-21BD-9B55-E4AC66F219F7}"/>
              </a:ext>
            </a:extLst>
          </p:cNvPr>
          <p:cNvSpPr txBox="1"/>
          <p:nvPr/>
        </p:nvSpPr>
        <p:spPr>
          <a:xfrm>
            <a:off x="5532850" y="3407801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D7C41B-8DD5-3AA0-1879-B699AE02C802}"/>
              </a:ext>
            </a:extLst>
          </p:cNvPr>
          <p:cNvSpPr txBox="1"/>
          <p:nvPr/>
        </p:nvSpPr>
        <p:spPr>
          <a:xfrm>
            <a:off x="5654088" y="3613943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8E6B86-FD40-BCE5-448F-79EB78CBFA4B}"/>
              </a:ext>
            </a:extLst>
          </p:cNvPr>
          <p:cNvSpPr txBox="1"/>
          <p:nvPr/>
        </p:nvSpPr>
        <p:spPr>
          <a:xfrm>
            <a:off x="6561549" y="3828956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EBA47F5-A410-39C9-6F09-2C89B5F572B1}"/>
              </a:ext>
            </a:extLst>
          </p:cNvPr>
          <p:cNvSpPr txBox="1"/>
          <p:nvPr/>
        </p:nvSpPr>
        <p:spPr>
          <a:xfrm>
            <a:off x="6935142" y="5675177"/>
            <a:ext cx="479612" cy="12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94" b="1" dirty="0">
                <a:solidFill>
                  <a:srgbClr val="EE0000"/>
                </a:solidFill>
              </a:rPr>
              <a:t>NEW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00E1BD-38D0-318F-BA49-90068B988793}"/>
              </a:ext>
            </a:extLst>
          </p:cNvPr>
          <p:cNvSpPr txBox="1"/>
          <p:nvPr/>
        </p:nvSpPr>
        <p:spPr>
          <a:xfrm>
            <a:off x="588814" y="2250045"/>
            <a:ext cx="3199840" cy="2159859"/>
          </a:xfrm>
          <a:prstGeom prst="rect">
            <a:avLst/>
          </a:prstGeom>
          <a:noFill/>
        </p:spPr>
        <p:txBody>
          <a:bodyPr wrap="square" lIns="0" tIns="40341" rIns="64546" bIns="40341" rtlCol="0" anchor="t">
            <a:spAutoFit/>
          </a:bodyPr>
          <a:lstStyle/>
          <a:p>
            <a:pPr defTabSz="323736">
              <a:spcAft>
                <a:spcPts val="529"/>
              </a:spcAft>
              <a:defRPr/>
            </a:pPr>
            <a:r>
              <a:rPr lang="en-US" sz="1412" b="1" dirty="0">
                <a:solidFill>
                  <a:srgbClr val="0078D4"/>
                </a:solidFill>
                <a:latin typeface="Segoe UI Semibold"/>
              </a:rPr>
              <a:t>Feature highlights 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50 GB maximum relational databases size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Up to 4 cores of CPU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kern="0" dirty="0">
                <a:solidFill>
                  <a:prstClr val="black"/>
                </a:solidFill>
                <a:latin typeface="Segoe UI"/>
              </a:rPr>
              <a:t>Up to 1410 MBs of memory</a:t>
            </a:r>
            <a:endParaRPr lang="en-US" sz="927" kern="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Built-in vector search and semantic search 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Native JSON type support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External REST endpoint invocation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Change event streaming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Microsoft Entra ID authentication</a:t>
            </a:r>
          </a:p>
          <a:p>
            <a:pPr marL="150727" indent="-150727" defTabSz="323736">
              <a:spcAft>
                <a:spcPts val="529"/>
              </a:spcAft>
              <a:buFont typeface="Arial" panose="020B0604020202020204" pitchFamily="34" charset="0"/>
              <a:buChar char="•"/>
              <a:defRPr/>
            </a:pPr>
            <a:r>
              <a:rPr lang="en-US" sz="927" dirty="0">
                <a:solidFill>
                  <a:prstClr val="black"/>
                </a:solidFill>
                <a:latin typeface="Segoe UI"/>
                <a:ea typeface="+mn-lt"/>
                <a:cs typeface="Segoe UI"/>
              </a:rPr>
              <a:t>Mirroring in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E4F88-B2AA-8B36-182F-790A7883A4BB}"/>
              </a:ext>
            </a:extLst>
          </p:cNvPr>
          <p:cNvSpPr txBox="1"/>
          <p:nvPr/>
        </p:nvSpPr>
        <p:spPr>
          <a:xfrm>
            <a:off x="8258901" y="240529"/>
            <a:ext cx="3662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+mj-lt"/>
              </a:rPr>
              <a:t>No pricing or licensing changes</a:t>
            </a:r>
          </a:p>
        </p:txBody>
      </p:sp>
    </p:spTree>
    <p:extLst>
      <p:ext uri="{BB962C8B-B14F-4D97-AF65-F5344CB8AC3E}">
        <p14:creationId xmlns:p14="http://schemas.microsoft.com/office/powerpoint/2010/main" val="252379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9" grpId="0"/>
      <p:bldP spid="60" grpId="0"/>
      <p:bldP spid="61" grpId="0"/>
      <p:bldP spid="37" grpId="0" animBg="1"/>
      <p:bldP spid="41" grpId="0" animBg="1"/>
      <p:bldP spid="45" grpId="0" animBg="1"/>
      <p:bldP spid="55" grpId="0"/>
      <p:bldP spid="56" grpId="0"/>
      <p:bldP spid="57" grpId="0"/>
      <p:bldP spid="58" grpId="0"/>
      <p:bldP spid="31" grpId="0" animBg="1"/>
      <p:bldP spid="32" grpId="0" animBg="1"/>
      <p:bldP spid="46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35" grpId="0" animBg="1"/>
      <p:bldP spid="43" grpId="0" animBg="1"/>
      <p:bldP spid="44" grpId="0" animBg="1"/>
      <p:bldP spid="50" grpId="0"/>
      <p:bldP spid="52" grpId="0"/>
      <p:bldP spid="53" grpId="0"/>
      <p:bldP spid="54" grpId="0"/>
      <p:bldP spid="67" grpId="0"/>
      <p:bldP spid="68" grpId="0"/>
      <p:bldP spid="69" grpId="0"/>
      <p:bldP spid="77" grpId="0"/>
      <p:bldP spid="78" grpId="0"/>
      <p:bldP spid="79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A6D8-EEB1-BC7A-F821-B843EB1B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Nowe funkcjonalności dla deweloperów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FAB5-2C0E-5C19-5EFA-3506F3A0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 danych JSON oraz indeksowanie JSON</a:t>
            </a:r>
          </a:p>
          <a:p>
            <a:pPr lvl="1"/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ISJSON, JSON_VALUE, JSON_QUERY, JSON_MODIFY</a:t>
            </a:r>
          </a:p>
          <a:p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Wrażenia regularne w T-SQL</a:t>
            </a:r>
          </a:p>
          <a:p>
            <a:pPr lvl="1"/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REGEXP_LIKE, REGEXP_REPLACE, REGEXP_SUBSTR, REGEXP_INSTR, REGEXP_COUNT, REGEXP_MATCHES, REGEXP_SPLIT_TO_TABLE</a:t>
            </a:r>
          </a:p>
          <a:p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Wywołanie zewnętrznego punktu końcowego REST</a:t>
            </a:r>
          </a:p>
          <a:p>
            <a:pPr lvl="1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sp_invoke_external_rest_endpoint</a:t>
            </a:r>
            <a:endParaRPr lang="pl-P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ozmyte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dopasowanie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ciągów</a:t>
            </a:r>
            <a:endParaRPr lang="pl-P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EDIT_DISTANCE, EDIT_DISTANCE_SIMILARITY, JARO_WINKLER_DISTANCE, JARO_WINKLER_SIMILARITY</a:t>
            </a:r>
          </a:p>
        </p:txBody>
      </p:sp>
    </p:spTree>
    <p:extLst>
      <p:ext uri="{BB962C8B-B14F-4D97-AF65-F5344CB8AC3E}">
        <p14:creationId xmlns:p14="http://schemas.microsoft.com/office/powerpoint/2010/main" val="28517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7E4E-1450-8C7D-F755-5F214716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CC440-4BE9-EAF0-BE38-20FE5EA7D857}"/>
              </a:ext>
            </a:extLst>
          </p:cNvPr>
          <p:cNvSpPr txBox="1"/>
          <p:nvPr/>
        </p:nvSpPr>
        <p:spPr>
          <a:xfrm>
            <a:off x="1719623" y="1836648"/>
            <a:ext cx="26686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 SQL Server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548B0-CF3E-ACFB-D2CE-7A5A50716B0D}"/>
              </a:ext>
            </a:extLst>
          </p:cNvPr>
          <p:cNvSpPr txBox="1"/>
          <p:nvPr/>
        </p:nvSpPr>
        <p:spPr>
          <a:xfrm>
            <a:off x="7772231" y="1836648"/>
            <a:ext cx="23657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2025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4ACBBC-349B-A696-3A54-F61FB91BAE3B}"/>
              </a:ext>
            </a:extLst>
          </p:cNvPr>
          <p:cNvSpPr/>
          <p:nvPr/>
        </p:nvSpPr>
        <p:spPr bwMode="auto">
          <a:xfrm>
            <a:off x="584200" y="2366797"/>
            <a:ext cx="5375275" cy="2217901"/>
          </a:xfrm>
          <a:prstGeom prst="roundRect">
            <a:avLst>
              <a:gd name="adj" fmla="val 8078"/>
            </a:avLst>
          </a:prstGeom>
          <a:noFill/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varchar/nvarchar column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Any index that supports varchar/nvarchar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Various functions for 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	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00F443-740B-FA6F-DB75-A337F3D273A7}"/>
              </a:ext>
            </a:extLst>
          </p:cNvPr>
          <p:cNvSpPr/>
          <p:nvPr/>
        </p:nvSpPr>
        <p:spPr bwMode="auto">
          <a:xfrm>
            <a:off x="6240463" y="2354097"/>
            <a:ext cx="5418137" cy="3782543"/>
          </a:xfrm>
          <a:prstGeom prst="roundRect">
            <a:avLst>
              <a:gd name="adj" fmla="val 5162"/>
            </a:avLst>
          </a:prstGeom>
          <a:gradFill flip="none" rotWithShape="1">
            <a:gsLst>
              <a:gs pos="80000">
                <a:srgbClr val="FFC6CC"/>
              </a:gs>
              <a:gs pos="0">
                <a:srgbClr val="A9D5ED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data type – binary storage up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2GB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.modify operator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json index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+ JSON_OBJECTAGG and JSON_ARRAYAGG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+ JSON_CONTAINS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+ JSON_QUERY  WITH ARRAY WRAPPER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9AE28D7-F050-E5F6-F72C-C1C5DF99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509" y="929632"/>
            <a:ext cx="1094294" cy="1094294"/>
          </a:xfrm>
          <a:prstGeom prst="rect">
            <a:avLst/>
          </a:prstGeom>
        </p:spPr>
      </p:pic>
      <p:pic>
        <p:nvPicPr>
          <p:cNvPr id="9" name="Graphic 8" descr="SQL Server&#10; icon">
            <a:extLst>
              <a:ext uri="{FF2B5EF4-FFF2-40B4-BE49-F238E27FC236}">
                <a16:creationId xmlns:a16="http://schemas.microsoft.com/office/drawing/2014/main" id="{FC134233-B10A-8D6F-94D7-1D2128E97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3044" y="1155700"/>
            <a:ext cx="585216" cy="585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394796-E4F7-56E1-9631-565076E87594}"/>
              </a:ext>
            </a:extLst>
          </p:cNvPr>
          <p:cNvSpPr txBox="1"/>
          <p:nvPr/>
        </p:nvSpPr>
        <p:spPr>
          <a:xfrm>
            <a:off x="6801298" y="6184560"/>
            <a:ext cx="424725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Save space with compressed storage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Less I/O and page reads</a:t>
            </a:r>
          </a:p>
        </p:txBody>
      </p:sp>
    </p:spTree>
    <p:extLst>
      <p:ext uri="{BB962C8B-B14F-4D97-AF65-F5344CB8AC3E}">
        <p14:creationId xmlns:p14="http://schemas.microsoft.com/office/powerpoint/2010/main" val="1227749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758F1-010E-8945-BB68-EFDED5A52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58CB-7923-784B-4BCA-9A5128E0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0868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REST in the engine?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C2B538-F5F5-8EB3-E0D6-3256B06B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61593" y="867530"/>
            <a:ext cx="7863733" cy="613853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6602">
                    <a:srgbClr val="000000"/>
                  </a:gs>
                  <a:gs pos="80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FFC4-6816-E5C5-875D-3405C789B614}"/>
              </a:ext>
            </a:extLst>
          </p:cNvPr>
          <p:cNvSpPr txBox="1"/>
          <p:nvPr/>
        </p:nvSpPr>
        <p:spPr>
          <a:xfrm>
            <a:off x="2594532" y="965560"/>
            <a:ext cx="7232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Securely avoid roundtrips to send data to a REST endpoint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55405-0CD0-DF4E-FDA5-DBEFCAF7D231}"/>
              </a:ext>
            </a:extLst>
          </p:cNvPr>
          <p:cNvSpPr txBox="1"/>
          <p:nvPr/>
        </p:nvSpPr>
        <p:spPr>
          <a:xfrm>
            <a:off x="601422" y="2754469"/>
            <a:ext cx="8787008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EXECUTE @returnValue </a:t>
            </a: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 sp_invoke_external_rest_endpoint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@url = ] N'url’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@payload = ] N'request_payload’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@headers = ] N'http_headers_as_json_array'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@method = ] 'GET' | 'POST' | 'PUT' | 'PATCH' | 'DELETE' | 'HEAD'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@timeout = ] seconds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@credential = ] credential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@response OUTPUT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[ , [ @retry_count = ] # of retries if there are errors 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94270A-5121-8C5B-A702-D272072685D6}"/>
              </a:ext>
            </a:extLst>
          </p:cNvPr>
          <p:cNvCxnSpPr>
            <a:cxnSpLocks/>
          </p:cNvCxnSpPr>
          <p:nvPr/>
        </p:nvCxnSpPr>
        <p:spPr>
          <a:xfrm>
            <a:off x="5148885" y="3789123"/>
            <a:ext cx="335697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14B273-124D-9E78-407A-095F7EC57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10761" y="3566640"/>
            <a:ext cx="3289653" cy="448080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This is the crucial piece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C091E-93BE-80B9-9D58-93B589B87E84}"/>
              </a:ext>
            </a:extLst>
          </p:cNvPr>
          <p:cNvCxnSpPr>
            <a:cxnSpLocks/>
          </p:cNvCxnSpPr>
          <p:nvPr/>
        </p:nvCxnSpPr>
        <p:spPr>
          <a:xfrm>
            <a:off x="5148885" y="3246329"/>
            <a:ext cx="335697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61913A-BA0E-D088-1524-D2EED18E2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33489" y="3022289"/>
            <a:ext cx="3266925" cy="448080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HTTPS local or remote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D01CB4-C311-4B85-4699-947AC093F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969828"/>
            <a:ext cx="8130428" cy="448080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What is the REST protocol for your endpoint? curl.exe is your friend…so is Copilot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AEF61-8521-8A57-58D5-7CC48C788836}"/>
              </a:ext>
            </a:extLst>
          </p:cNvPr>
          <p:cNvCxnSpPr>
            <a:cxnSpLocks/>
          </p:cNvCxnSpPr>
          <p:nvPr/>
        </p:nvCxnSpPr>
        <p:spPr>
          <a:xfrm>
            <a:off x="5088343" y="5125232"/>
            <a:ext cx="337367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88EA7B-829C-A705-A310-47F5E0544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33489" y="4902046"/>
            <a:ext cx="3289653" cy="411944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API key, SAS token, managed identity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8907D-9D85-1FAC-6737-8431823F9E70}"/>
              </a:ext>
            </a:extLst>
          </p:cNvPr>
          <p:cNvCxnSpPr>
            <a:cxnSpLocks/>
          </p:cNvCxnSpPr>
          <p:nvPr/>
        </p:nvCxnSpPr>
        <p:spPr>
          <a:xfrm>
            <a:off x="5088342" y="5640887"/>
            <a:ext cx="337367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709BD9-D4E2-6CD8-F0F6-228E381F1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33489" y="5458370"/>
            <a:ext cx="3289653" cy="411944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NVARCHAR but often JSON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008AE-022F-358D-29A0-858D0BEC12F7}"/>
              </a:ext>
            </a:extLst>
          </p:cNvPr>
          <p:cNvSpPr txBox="1"/>
          <p:nvPr/>
        </p:nvSpPr>
        <p:spPr>
          <a:xfrm>
            <a:off x="8462021" y="6385483"/>
            <a:ext cx="369517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HTTP_EXTERNAL_CONNECTION wait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D0F915-B8FA-C25B-4DC2-7B3782EB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248614" y="129886"/>
            <a:ext cx="1788897" cy="448080"/>
          </a:xfrm>
          <a:prstGeom prst="roundRect">
            <a:avLst>
              <a:gd name="adj" fmla="val 2648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74320" tIns="54864" rIns="274320" bIns="109728" rtlCol="0" anchor="ctr" anchorCtr="0">
            <a:sp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rPr>
              <a:t>Off by default</a:t>
            </a:r>
          </a:p>
        </p:txBody>
      </p:sp>
      <p:pic>
        <p:nvPicPr>
          <p:cNvPr id="30" name="Picture 2" descr="Islands Rest Logo - IMAGESEE">
            <a:extLst>
              <a:ext uri="{FF2B5EF4-FFF2-40B4-BE49-F238E27FC236}">
                <a16:creationId xmlns:a16="http://schemas.microsoft.com/office/drawing/2014/main" id="{AAD2F525-AE08-EC29-90D9-F2541CEB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60" y="268225"/>
            <a:ext cx="929884" cy="3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50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5" grpId="0" animBg="1"/>
      <p:bldP spid="16" grpId="0" animBg="1"/>
      <p:bldP spid="18" grpId="0" animBg="1"/>
      <p:bldP spid="21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7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7849C-BDE3-A7AD-216D-D8F8235F6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B81062DC-26E6-29D0-1701-4CB3B3EF6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38800" y="5061427"/>
            <a:ext cx="914400" cy="914400"/>
          </a:xfrm>
          <a:prstGeom prst="ellipse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4917" rtl="0" eaLnBrk="1" fontAlgn="base" latinLnBrk="0" hangingPunct="1">
              <a:lnSpc>
                <a:spcPct val="100000"/>
              </a:lnSpc>
              <a:spcBef>
                <a:spcPts val="317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51" name="Rounded Rectangle 19">
            <a:extLst>
              <a:ext uri="{FF2B5EF4-FFF2-40B4-BE49-F238E27FC236}">
                <a16:creationId xmlns:a16="http://schemas.microsoft.com/office/drawing/2014/main" id="{1E020AAE-6781-1353-79AF-F25889029949}"/>
              </a:ext>
            </a:extLst>
          </p:cNvPr>
          <p:cNvSpPr/>
          <p:nvPr/>
        </p:nvSpPr>
        <p:spPr bwMode="auto">
          <a:xfrm>
            <a:off x="8179296" y="2017252"/>
            <a:ext cx="3430092" cy="2332679"/>
          </a:xfrm>
          <a:prstGeom prst="roundRect">
            <a:avLst>
              <a:gd name="adj" fmla="val 8214"/>
            </a:avLst>
          </a:prstGeom>
          <a:noFill/>
          <a:ln w="12700">
            <a:solidFill>
              <a:srgbClr val="000000">
                <a:alpha val="50000"/>
              </a:srgbClr>
            </a:solidFill>
          </a:ln>
          <a:effectLst/>
        </p:spPr>
        <p:txBody>
          <a:bodyPr wrap="square" lIns="457200" tIns="274320" rIns="274320" bIns="27432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48" name="Rounded Rectangle 19">
            <a:extLst>
              <a:ext uri="{FF2B5EF4-FFF2-40B4-BE49-F238E27FC236}">
                <a16:creationId xmlns:a16="http://schemas.microsoft.com/office/drawing/2014/main" id="{6FC19684-5D9A-DAA2-CB4A-C3498FB35932}"/>
              </a:ext>
            </a:extLst>
          </p:cNvPr>
          <p:cNvSpPr/>
          <p:nvPr/>
        </p:nvSpPr>
        <p:spPr bwMode="auto">
          <a:xfrm>
            <a:off x="4382294" y="2017252"/>
            <a:ext cx="3429000" cy="2332679"/>
          </a:xfrm>
          <a:prstGeom prst="roundRect">
            <a:avLst>
              <a:gd name="adj" fmla="val 8214"/>
            </a:avLst>
          </a:prstGeom>
          <a:noFill/>
          <a:ln w="12700">
            <a:solidFill>
              <a:srgbClr val="000000">
                <a:alpha val="50000"/>
              </a:srgbClr>
            </a:solidFill>
          </a:ln>
          <a:effectLst/>
        </p:spPr>
        <p:txBody>
          <a:bodyPr wrap="square" lIns="457200" tIns="274320" rIns="274320" bIns="27432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47" name="Rounded Rectangle 19">
            <a:extLst>
              <a:ext uri="{FF2B5EF4-FFF2-40B4-BE49-F238E27FC236}">
                <a16:creationId xmlns:a16="http://schemas.microsoft.com/office/drawing/2014/main" id="{3D0B2170-C56E-3166-BEEC-6B610682A873}"/>
              </a:ext>
            </a:extLst>
          </p:cNvPr>
          <p:cNvSpPr/>
          <p:nvPr/>
        </p:nvSpPr>
        <p:spPr bwMode="auto">
          <a:xfrm>
            <a:off x="584200" y="2017252"/>
            <a:ext cx="3430092" cy="2332679"/>
          </a:xfrm>
          <a:prstGeom prst="roundRect">
            <a:avLst>
              <a:gd name="adj" fmla="val 8214"/>
            </a:avLst>
          </a:prstGeom>
          <a:noFill/>
          <a:ln w="12700">
            <a:solidFill>
              <a:srgbClr val="000000">
                <a:alpha val="50000"/>
              </a:srgbClr>
            </a:solidFill>
          </a:ln>
          <a:effectLst/>
        </p:spPr>
        <p:txBody>
          <a:bodyPr wrap="square" lIns="457200" tIns="274320" rIns="274320" bIns="27432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86DF9-A546-A687-A03E-BC5DD677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92552"/>
          </a:xfrm>
        </p:spPr>
        <p:txBody>
          <a:bodyPr/>
          <a:lstStyle/>
          <a:p>
            <a:r>
              <a:rPr lang="en-US" sz="3600">
                <a:latin typeface="+mj-lt"/>
              </a:rPr>
              <a:t>Mission Critical Engine</a:t>
            </a:r>
            <a:br>
              <a:rPr lang="en-US" sz="3600">
                <a:latin typeface="+mj-lt"/>
              </a:rPr>
            </a:br>
            <a:r>
              <a:rPr lang="en-US" sz="2200" spc="0">
                <a:gradFill flip="none" rotWithShape="1">
                  <a:gsLst>
                    <a:gs pos="0">
                      <a:srgbClr val="73262F"/>
                    </a:gs>
                    <a:gs pos="68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Performance and Availability for your modern database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EB527-8A96-FFC5-0D1E-6DC49B74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8036" y="602925"/>
            <a:ext cx="559374" cy="527880"/>
            <a:chOff x="697152" y="3560279"/>
            <a:chExt cx="430538" cy="406298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C29D63-9A59-65EB-DA91-61CA136E6DA0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834819" y="3791198"/>
              <a:ext cx="190155" cy="175379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EDA4850-D6D9-5D94-C2D3-2FED4584104E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841712" y="3563270"/>
              <a:ext cx="176369" cy="17038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82">
              <a:extLst>
                <a:ext uri="{FF2B5EF4-FFF2-40B4-BE49-F238E27FC236}">
                  <a16:creationId xmlns:a16="http://schemas.microsoft.com/office/drawing/2014/main" id="{1140E339-46CB-1CEB-6C81-ACCA98CE4E8F}"/>
                </a:ext>
              </a:extLst>
            </p:cNvPr>
            <p:cNvSpPr/>
            <p:nvPr/>
          </p:nvSpPr>
          <p:spPr bwMode="auto">
            <a:xfrm>
              <a:off x="697152" y="3668938"/>
              <a:ext cx="134620" cy="181732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766BF6-392F-4DD0-F8CA-398750DFCF5F}"/>
                </a:ext>
              </a:extLst>
            </p:cNvPr>
            <p:cNvGrpSpPr/>
            <p:nvPr/>
          </p:nvGrpSpPr>
          <p:grpSpPr>
            <a:xfrm>
              <a:off x="736350" y="3728192"/>
              <a:ext cx="53825" cy="87410"/>
              <a:chOff x="6675672" y="2470169"/>
              <a:chExt cx="284918" cy="439588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E4047F-EB5B-F6E4-0F27-C21FCB4071A4}"/>
                  </a:ext>
                </a:extLst>
              </p:cNvPr>
              <p:cNvSpPr/>
              <p:nvPr/>
            </p:nvSpPr>
            <p:spPr>
              <a:xfrm>
                <a:off x="6675672" y="2470169"/>
                <a:ext cx="284918" cy="345972"/>
              </a:xfrm>
              <a:custGeom>
                <a:avLst/>
                <a:gdLst>
                  <a:gd name="connsiteX0" fmla="*/ 190284 w 284917"/>
                  <a:gd name="connsiteY0" fmla="*/ 346311 h 345971"/>
                  <a:gd name="connsiteX1" fmla="*/ 206565 w 284917"/>
                  <a:gd name="connsiteY1" fmla="*/ 289327 h 345971"/>
                  <a:gd name="connsiteX2" fmla="*/ 241162 w 284917"/>
                  <a:gd name="connsiteY2" fmla="*/ 241841 h 345971"/>
                  <a:gd name="connsiteX3" fmla="*/ 272368 w 284917"/>
                  <a:gd name="connsiteY3" fmla="*/ 197068 h 345971"/>
                  <a:gd name="connsiteX4" fmla="*/ 283222 w 284917"/>
                  <a:gd name="connsiteY4" fmla="*/ 144155 h 345971"/>
                  <a:gd name="connsiteX5" fmla="*/ 272368 w 284917"/>
                  <a:gd name="connsiteY5" fmla="*/ 89885 h 345971"/>
                  <a:gd name="connsiteX6" fmla="*/ 242519 w 284917"/>
                  <a:gd name="connsiteY6" fmla="*/ 45790 h 345971"/>
                  <a:gd name="connsiteX7" fmla="*/ 198425 w 284917"/>
                  <a:gd name="connsiteY7" fmla="*/ 15942 h 345971"/>
                  <a:gd name="connsiteX8" fmla="*/ 144155 w 284917"/>
                  <a:gd name="connsiteY8" fmla="*/ 5088 h 345971"/>
                  <a:gd name="connsiteX9" fmla="*/ 89885 w 284917"/>
                  <a:gd name="connsiteY9" fmla="*/ 15942 h 345971"/>
                  <a:gd name="connsiteX10" fmla="*/ 45790 w 284917"/>
                  <a:gd name="connsiteY10" fmla="*/ 45790 h 345971"/>
                  <a:gd name="connsiteX11" fmla="*/ 15942 w 284917"/>
                  <a:gd name="connsiteY11" fmla="*/ 89885 h 345971"/>
                  <a:gd name="connsiteX12" fmla="*/ 5088 w 284917"/>
                  <a:gd name="connsiteY12" fmla="*/ 144155 h 345971"/>
                  <a:gd name="connsiteX13" fmla="*/ 15942 w 284917"/>
                  <a:gd name="connsiteY13" fmla="*/ 197068 h 345971"/>
                  <a:gd name="connsiteX14" fmla="*/ 47147 w 284917"/>
                  <a:gd name="connsiteY14" fmla="*/ 241841 h 345971"/>
                  <a:gd name="connsiteX15" fmla="*/ 81744 w 284917"/>
                  <a:gd name="connsiteY15" fmla="*/ 289327 h 345971"/>
                  <a:gd name="connsiteX16" fmla="*/ 98025 w 284917"/>
                  <a:gd name="connsiteY16" fmla="*/ 346311 h 345971"/>
                  <a:gd name="connsiteX17" fmla="*/ 190284 w 284917"/>
                  <a:gd name="connsiteY17" fmla="*/ 346311 h 34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4917" h="345971">
                    <a:moveTo>
                      <a:pt x="190284" y="346311"/>
                    </a:moveTo>
                    <a:cubicBezTo>
                      <a:pt x="192319" y="325281"/>
                      <a:pt x="197746" y="306287"/>
                      <a:pt x="206565" y="289327"/>
                    </a:cubicBezTo>
                    <a:cubicBezTo>
                      <a:pt x="215384" y="272368"/>
                      <a:pt x="226917" y="256765"/>
                      <a:pt x="241162" y="241841"/>
                    </a:cubicBezTo>
                    <a:cubicBezTo>
                      <a:pt x="254730" y="228273"/>
                      <a:pt x="264906" y="213349"/>
                      <a:pt x="272368" y="197068"/>
                    </a:cubicBezTo>
                    <a:cubicBezTo>
                      <a:pt x="279830" y="180787"/>
                      <a:pt x="283222" y="163149"/>
                      <a:pt x="283222" y="144155"/>
                    </a:cubicBezTo>
                    <a:cubicBezTo>
                      <a:pt x="283222" y="125160"/>
                      <a:pt x="279830" y="106844"/>
                      <a:pt x="272368" y="89885"/>
                    </a:cubicBezTo>
                    <a:cubicBezTo>
                      <a:pt x="264906" y="72925"/>
                      <a:pt x="254730" y="58001"/>
                      <a:pt x="242519" y="45790"/>
                    </a:cubicBezTo>
                    <a:cubicBezTo>
                      <a:pt x="229630" y="32901"/>
                      <a:pt x="215384" y="23404"/>
                      <a:pt x="198425" y="15942"/>
                    </a:cubicBezTo>
                    <a:cubicBezTo>
                      <a:pt x="181466" y="8480"/>
                      <a:pt x="163149" y="5088"/>
                      <a:pt x="144155" y="5088"/>
                    </a:cubicBezTo>
                    <a:cubicBezTo>
                      <a:pt x="125160" y="5088"/>
                      <a:pt x="106844" y="8480"/>
                      <a:pt x="89885" y="15942"/>
                    </a:cubicBezTo>
                    <a:cubicBezTo>
                      <a:pt x="72925" y="23404"/>
                      <a:pt x="58001" y="33580"/>
                      <a:pt x="45790" y="45790"/>
                    </a:cubicBezTo>
                    <a:cubicBezTo>
                      <a:pt x="32901" y="58679"/>
                      <a:pt x="23404" y="72925"/>
                      <a:pt x="15942" y="89885"/>
                    </a:cubicBezTo>
                    <a:cubicBezTo>
                      <a:pt x="8480" y="106844"/>
                      <a:pt x="5088" y="125160"/>
                      <a:pt x="5088" y="144155"/>
                    </a:cubicBezTo>
                    <a:cubicBezTo>
                      <a:pt x="5088" y="163149"/>
                      <a:pt x="8480" y="180787"/>
                      <a:pt x="15942" y="197068"/>
                    </a:cubicBezTo>
                    <a:cubicBezTo>
                      <a:pt x="23404" y="213349"/>
                      <a:pt x="33580" y="228273"/>
                      <a:pt x="47147" y="241841"/>
                    </a:cubicBezTo>
                    <a:cubicBezTo>
                      <a:pt x="61393" y="256765"/>
                      <a:pt x="72925" y="272368"/>
                      <a:pt x="81744" y="289327"/>
                    </a:cubicBezTo>
                    <a:cubicBezTo>
                      <a:pt x="90563" y="306287"/>
                      <a:pt x="95312" y="325281"/>
                      <a:pt x="98025" y="346311"/>
                    </a:cubicBezTo>
                    <a:lnTo>
                      <a:pt x="190284" y="346311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B1913ED-6E48-7C8F-D07D-BB8BA5F7DDBB}"/>
                  </a:ext>
                </a:extLst>
              </p:cNvPr>
              <p:cNvSpPr/>
              <p:nvPr/>
            </p:nvSpPr>
            <p:spPr>
              <a:xfrm>
                <a:off x="6767253" y="2841919"/>
                <a:ext cx="101756" cy="67838"/>
              </a:xfrm>
              <a:custGeom>
                <a:avLst/>
                <a:gdLst>
                  <a:gd name="connsiteX0" fmla="*/ 82422 w 101756"/>
                  <a:gd name="connsiteY0" fmla="*/ 67498 h 67837"/>
                  <a:gd name="connsiteX1" fmla="*/ 93277 w 101756"/>
                  <a:gd name="connsiteY1" fmla="*/ 62750 h 67837"/>
                  <a:gd name="connsiteX2" fmla="*/ 98025 w 101756"/>
                  <a:gd name="connsiteY2" fmla="*/ 51896 h 67837"/>
                  <a:gd name="connsiteX3" fmla="*/ 98025 w 101756"/>
                  <a:gd name="connsiteY3" fmla="*/ 5088 h 67837"/>
                  <a:gd name="connsiteX4" fmla="*/ 5088 w 101756"/>
                  <a:gd name="connsiteY4" fmla="*/ 5088 h 67837"/>
                  <a:gd name="connsiteX5" fmla="*/ 5088 w 101756"/>
                  <a:gd name="connsiteY5" fmla="*/ 51896 h 67837"/>
                  <a:gd name="connsiteX6" fmla="*/ 9837 w 101756"/>
                  <a:gd name="connsiteY6" fmla="*/ 62750 h 67837"/>
                  <a:gd name="connsiteX7" fmla="*/ 20690 w 101756"/>
                  <a:gd name="connsiteY7" fmla="*/ 67498 h 67837"/>
                  <a:gd name="connsiteX8" fmla="*/ 82422 w 101756"/>
                  <a:gd name="connsiteY8" fmla="*/ 67498 h 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756" h="67837">
                    <a:moveTo>
                      <a:pt x="82422" y="67498"/>
                    </a:moveTo>
                    <a:cubicBezTo>
                      <a:pt x="86493" y="67498"/>
                      <a:pt x="90563" y="66142"/>
                      <a:pt x="93277" y="62750"/>
                    </a:cubicBezTo>
                    <a:cubicBezTo>
                      <a:pt x="96669" y="59358"/>
                      <a:pt x="98025" y="55966"/>
                      <a:pt x="98025" y="51896"/>
                    </a:cubicBezTo>
                    <a:lnTo>
                      <a:pt x="98025" y="5088"/>
                    </a:lnTo>
                    <a:lnTo>
                      <a:pt x="5088" y="5088"/>
                    </a:lnTo>
                    <a:lnTo>
                      <a:pt x="5088" y="51896"/>
                    </a:lnTo>
                    <a:cubicBezTo>
                      <a:pt x="5088" y="55966"/>
                      <a:pt x="6445" y="60036"/>
                      <a:pt x="9837" y="62750"/>
                    </a:cubicBezTo>
                    <a:cubicBezTo>
                      <a:pt x="13228" y="66142"/>
                      <a:pt x="16620" y="67498"/>
                      <a:pt x="20690" y="67498"/>
                    </a:cubicBezTo>
                    <a:lnTo>
                      <a:pt x="82422" y="67498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0645D0-383D-C18F-3BC0-34ABB19390CF}"/>
                </a:ext>
              </a:extLst>
            </p:cNvPr>
            <p:cNvSpPr/>
            <p:nvPr/>
          </p:nvSpPr>
          <p:spPr>
            <a:xfrm>
              <a:off x="971810" y="3692326"/>
              <a:ext cx="155880" cy="144778"/>
            </a:xfrm>
            <a:custGeom>
              <a:avLst/>
              <a:gdLst>
                <a:gd name="connsiteX0" fmla="*/ 30932 w 155880"/>
                <a:gd name="connsiteY0" fmla="*/ 128876 h 144778"/>
                <a:gd name="connsiteX1" fmla="*/ 36509 w 155880"/>
                <a:gd name="connsiteY1" fmla="*/ 129098 h 144778"/>
                <a:gd name="connsiteX2" fmla="*/ 36504 w 155880"/>
                <a:gd name="connsiteY2" fmla="*/ 134751 h 144778"/>
                <a:gd name="connsiteX3" fmla="*/ 28140 w 155880"/>
                <a:gd name="connsiteY3" fmla="*/ 143563 h 144778"/>
                <a:gd name="connsiteX4" fmla="*/ 25350 w 155880"/>
                <a:gd name="connsiteY4" fmla="*/ 144778 h 144778"/>
                <a:gd name="connsiteX5" fmla="*/ 21402 w 155880"/>
                <a:gd name="connsiteY5" fmla="*/ 140626 h 144778"/>
                <a:gd name="connsiteX6" fmla="*/ 22559 w 155880"/>
                <a:gd name="connsiteY6" fmla="*/ 137686 h 144778"/>
                <a:gd name="connsiteX7" fmla="*/ 14763 w 155880"/>
                <a:gd name="connsiteY7" fmla="*/ 100661 h 144778"/>
                <a:gd name="connsiteX8" fmla="*/ 19993 w 155880"/>
                <a:gd name="connsiteY8" fmla="*/ 102712 h 144778"/>
                <a:gd name="connsiteX9" fmla="*/ 18044 w 155880"/>
                <a:gd name="connsiteY9" fmla="*/ 108217 h 144778"/>
                <a:gd name="connsiteX10" fmla="*/ 7569 w 155880"/>
                <a:gd name="connsiteY10" fmla="*/ 113253 h 144778"/>
                <a:gd name="connsiteX11" fmla="*/ 5931 w 155880"/>
                <a:gd name="connsiteY11" fmla="*/ 113629 h 144778"/>
                <a:gd name="connsiteX12" fmla="*/ 1979 w 155880"/>
                <a:gd name="connsiteY12" fmla="*/ 109481 h 144778"/>
                <a:gd name="connsiteX13" fmla="*/ 4289 w 155880"/>
                <a:gd name="connsiteY13" fmla="*/ 105695 h 144778"/>
                <a:gd name="connsiteX14" fmla="*/ 52656 w 155880"/>
                <a:gd name="connsiteY14" fmla="*/ 71759 h 144778"/>
                <a:gd name="connsiteX15" fmla="*/ 49396 w 155880"/>
                <a:gd name="connsiteY15" fmla="*/ 72798 h 144778"/>
                <a:gd name="connsiteX16" fmla="*/ 48834 w 155880"/>
                <a:gd name="connsiteY16" fmla="*/ 76283 h 144778"/>
                <a:gd name="connsiteX17" fmla="*/ 46606 w 155880"/>
                <a:gd name="connsiteY17" fmla="*/ 78191 h 144778"/>
                <a:gd name="connsiteX18" fmla="*/ 43236 w 155880"/>
                <a:gd name="connsiteY18" fmla="*/ 78089 h 144778"/>
                <a:gd name="connsiteX19" fmla="*/ 41618 w 155880"/>
                <a:gd name="connsiteY19" fmla="*/ 81257 h 144778"/>
                <a:gd name="connsiteX20" fmla="*/ 43542 w 155880"/>
                <a:gd name="connsiteY20" fmla="*/ 84162 h 144778"/>
                <a:gd name="connsiteX21" fmla="*/ 43282 w 155880"/>
                <a:gd name="connsiteY21" fmla="*/ 87186 h 144778"/>
                <a:gd name="connsiteX22" fmla="*/ 40825 w 155880"/>
                <a:gd name="connsiteY22" fmla="*/ 89585 h 144778"/>
                <a:gd name="connsiteX23" fmla="*/ 41812 w 155880"/>
                <a:gd name="connsiteY23" fmla="*/ 93016 h 144778"/>
                <a:gd name="connsiteX24" fmla="*/ 45125 w 155880"/>
                <a:gd name="connsiteY24" fmla="*/ 93622 h 144778"/>
                <a:gd name="connsiteX25" fmla="*/ 46922 w 155880"/>
                <a:gd name="connsiteY25" fmla="*/ 95986 h 144778"/>
                <a:gd name="connsiteX26" fmla="*/ 46845 w 155880"/>
                <a:gd name="connsiteY26" fmla="*/ 99517 h 144778"/>
                <a:gd name="connsiteX27" fmla="*/ 49838 w 155880"/>
                <a:gd name="connsiteY27" fmla="*/ 101211 h 144778"/>
                <a:gd name="connsiteX28" fmla="*/ 52601 w 155880"/>
                <a:gd name="connsiteY28" fmla="*/ 99193 h 144778"/>
                <a:gd name="connsiteX29" fmla="*/ 55458 w 155880"/>
                <a:gd name="connsiteY29" fmla="*/ 99494 h 144778"/>
                <a:gd name="connsiteX30" fmla="*/ 57759 w 155880"/>
                <a:gd name="connsiteY30" fmla="*/ 102050 h 144778"/>
                <a:gd name="connsiteX31" fmla="*/ 61018 w 155880"/>
                <a:gd name="connsiteY31" fmla="*/ 101012 h 144778"/>
                <a:gd name="connsiteX32" fmla="*/ 61581 w 155880"/>
                <a:gd name="connsiteY32" fmla="*/ 97527 h 144778"/>
                <a:gd name="connsiteX33" fmla="*/ 63832 w 155880"/>
                <a:gd name="connsiteY33" fmla="*/ 95633 h 144778"/>
                <a:gd name="connsiteX34" fmla="*/ 67186 w 155880"/>
                <a:gd name="connsiteY34" fmla="*/ 95739 h 144778"/>
                <a:gd name="connsiteX35" fmla="*/ 68804 w 155880"/>
                <a:gd name="connsiteY35" fmla="*/ 92565 h 144778"/>
                <a:gd name="connsiteX36" fmla="*/ 66867 w 155880"/>
                <a:gd name="connsiteY36" fmla="*/ 89664 h 144778"/>
                <a:gd name="connsiteX37" fmla="*/ 67153 w 155880"/>
                <a:gd name="connsiteY37" fmla="*/ 86657 h 144778"/>
                <a:gd name="connsiteX38" fmla="*/ 69610 w 155880"/>
                <a:gd name="connsiteY38" fmla="*/ 84218 h 144778"/>
                <a:gd name="connsiteX39" fmla="*/ 68623 w 155880"/>
                <a:gd name="connsiteY39" fmla="*/ 80787 h 144778"/>
                <a:gd name="connsiteX40" fmla="*/ 65312 w 155880"/>
                <a:gd name="connsiteY40" fmla="*/ 80197 h 144778"/>
                <a:gd name="connsiteX41" fmla="*/ 63493 w 155880"/>
                <a:gd name="connsiteY41" fmla="*/ 77832 h 144778"/>
                <a:gd name="connsiteX42" fmla="*/ 63593 w 155880"/>
                <a:gd name="connsiteY42" fmla="*/ 74301 h 144778"/>
                <a:gd name="connsiteX43" fmla="*/ 60584 w 155880"/>
                <a:gd name="connsiteY43" fmla="*/ 72596 h 144778"/>
                <a:gd name="connsiteX44" fmla="*/ 57840 w 155880"/>
                <a:gd name="connsiteY44" fmla="*/ 74631 h 144778"/>
                <a:gd name="connsiteX45" fmla="*/ 54961 w 155880"/>
                <a:gd name="connsiteY45" fmla="*/ 74337 h 144778"/>
                <a:gd name="connsiteX46" fmla="*/ 3946 w 155880"/>
                <a:gd name="connsiteY46" fmla="*/ 67618 h 144778"/>
                <a:gd name="connsiteX47" fmla="*/ 14874 w 155880"/>
                <a:gd name="connsiteY47" fmla="*/ 67618 h 144778"/>
                <a:gd name="connsiteX48" fmla="*/ 18820 w 155880"/>
                <a:gd name="connsiteY48" fmla="*/ 71772 h 144778"/>
                <a:gd name="connsiteX49" fmla="*/ 14874 w 155880"/>
                <a:gd name="connsiteY49" fmla="*/ 75926 h 144778"/>
                <a:gd name="connsiteX50" fmla="*/ 3946 w 155880"/>
                <a:gd name="connsiteY50" fmla="*/ 75926 h 144778"/>
                <a:gd name="connsiteX51" fmla="*/ 0 w 155880"/>
                <a:gd name="connsiteY51" fmla="*/ 71772 h 144778"/>
                <a:gd name="connsiteX52" fmla="*/ 3946 w 155880"/>
                <a:gd name="connsiteY52" fmla="*/ 67618 h 144778"/>
                <a:gd name="connsiteX53" fmla="*/ 60267 w 155880"/>
                <a:gd name="connsiteY53" fmla="*/ 40729 h 144778"/>
                <a:gd name="connsiteX54" fmla="*/ 57007 w 155880"/>
                <a:gd name="connsiteY54" fmla="*/ 41767 h 144778"/>
                <a:gd name="connsiteX55" fmla="*/ 56431 w 155880"/>
                <a:gd name="connsiteY55" fmla="*/ 45256 h 144778"/>
                <a:gd name="connsiteX56" fmla="*/ 54185 w 155880"/>
                <a:gd name="connsiteY56" fmla="*/ 47148 h 144778"/>
                <a:gd name="connsiteX57" fmla="*/ 50831 w 155880"/>
                <a:gd name="connsiteY57" fmla="*/ 47042 h 144778"/>
                <a:gd name="connsiteX58" fmla="*/ 49187 w 155880"/>
                <a:gd name="connsiteY58" fmla="*/ 50224 h 144778"/>
                <a:gd name="connsiteX59" fmla="*/ 51151 w 155880"/>
                <a:gd name="connsiteY59" fmla="*/ 53119 h 144778"/>
                <a:gd name="connsiteX60" fmla="*/ 50870 w 155880"/>
                <a:gd name="connsiteY60" fmla="*/ 56126 h 144778"/>
                <a:gd name="connsiteX61" fmla="*/ 48422 w 155880"/>
                <a:gd name="connsiteY61" fmla="*/ 58554 h 144778"/>
                <a:gd name="connsiteX62" fmla="*/ 49408 w 155880"/>
                <a:gd name="connsiteY62" fmla="*/ 61985 h 144778"/>
                <a:gd name="connsiteX63" fmla="*/ 52717 w 155880"/>
                <a:gd name="connsiteY63" fmla="*/ 62575 h 144778"/>
                <a:gd name="connsiteX64" fmla="*/ 54531 w 155880"/>
                <a:gd name="connsiteY64" fmla="*/ 64920 h 144778"/>
                <a:gd name="connsiteX65" fmla="*/ 54406 w 155880"/>
                <a:gd name="connsiteY65" fmla="*/ 68490 h 144778"/>
                <a:gd name="connsiteX66" fmla="*/ 57415 w 155880"/>
                <a:gd name="connsiteY66" fmla="*/ 70195 h 144778"/>
                <a:gd name="connsiteX67" fmla="*/ 60160 w 155880"/>
                <a:gd name="connsiteY67" fmla="*/ 68160 h 144778"/>
                <a:gd name="connsiteX68" fmla="*/ 63019 w 155880"/>
                <a:gd name="connsiteY68" fmla="*/ 68461 h 144778"/>
                <a:gd name="connsiteX69" fmla="*/ 65324 w 155880"/>
                <a:gd name="connsiteY69" fmla="*/ 71038 h 144778"/>
                <a:gd name="connsiteX70" fmla="*/ 68583 w 155880"/>
                <a:gd name="connsiteY70" fmla="*/ 70000 h 144778"/>
                <a:gd name="connsiteX71" fmla="*/ 69160 w 155880"/>
                <a:gd name="connsiteY71" fmla="*/ 66511 h 144778"/>
                <a:gd name="connsiteX72" fmla="*/ 71389 w 155880"/>
                <a:gd name="connsiteY72" fmla="*/ 64588 h 144778"/>
                <a:gd name="connsiteX73" fmla="*/ 74744 w 155880"/>
                <a:gd name="connsiteY73" fmla="*/ 64694 h 144778"/>
                <a:gd name="connsiteX74" fmla="*/ 76362 w 155880"/>
                <a:gd name="connsiteY74" fmla="*/ 61526 h 144778"/>
                <a:gd name="connsiteX75" fmla="*/ 74428 w 155880"/>
                <a:gd name="connsiteY75" fmla="*/ 58652 h 144778"/>
                <a:gd name="connsiteX76" fmla="*/ 74740 w 155880"/>
                <a:gd name="connsiteY76" fmla="*/ 55605 h 144778"/>
                <a:gd name="connsiteX77" fmla="*/ 77188 w 155880"/>
                <a:gd name="connsiteY77" fmla="*/ 53179 h 144778"/>
                <a:gd name="connsiteX78" fmla="*/ 76202 w 155880"/>
                <a:gd name="connsiteY78" fmla="*/ 49746 h 144778"/>
                <a:gd name="connsiteX79" fmla="*/ 72891 w 155880"/>
                <a:gd name="connsiteY79" fmla="*/ 49156 h 144778"/>
                <a:gd name="connsiteX80" fmla="*/ 71078 w 155880"/>
                <a:gd name="connsiteY80" fmla="*/ 46812 h 144778"/>
                <a:gd name="connsiteX81" fmla="*/ 71180 w 155880"/>
                <a:gd name="connsiteY81" fmla="*/ 43262 h 144778"/>
                <a:gd name="connsiteX82" fmla="*/ 68171 w 155880"/>
                <a:gd name="connsiteY82" fmla="*/ 41559 h 144778"/>
                <a:gd name="connsiteX83" fmla="*/ 65424 w 155880"/>
                <a:gd name="connsiteY83" fmla="*/ 43586 h 144778"/>
                <a:gd name="connsiteX84" fmla="*/ 62567 w 155880"/>
                <a:gd name="connsiteY84" fmla="*/ 43285 h 144778"/>
                <a:gd name="connsiteX85" fmla="*/ 10491 w 155880"/>
                <a:gd name="connsiteY85" fmla="*/ 31563 h 144778"/>
                <a:gd name="connsiteX86" fmla="*/ 22867 w 155880"/>
                <a:gd name="connsiteY86" fmla="*/ 37071 h 144778"/>
                <a:gd name="connsiteX87" fmla="*/ 24964 w 155880"/>
                <a:gd name="connsiteY87" fmla="*/ 42514 h 144778"/>
                <a:gd name="connsiteX88" fmla="*/ 21328 w 155880"/>
                <a:gd name="connsiteY88" fmla="*/ 45050 h 144778"/>
                <a:gd name="connsiteX89" fmla="*/ 19791 w 155880"/>
                <a:gd name="connsiteY89" fmla="*/ 44722 h 144778"/>
                <a:gd name="connsiteX90" fmla="*/ 7417 w 155880"/>
                <a:gd name="connsiteY90" fmla="*/ 39214 h 144778"/>
                <a:gd name="connsiteX91" fmla="*/ 5355 w 155880"/>
                <a:gd name="connsiteY91" fmla="*/ 33755 h 144778"/>
                <a:gd name="connsiteX92" fmla="*/ 10491 w 155880"/>
                <a:gd name="connsiteY92" fmla="*/ 31563 h 144778"/>
                <a:gd name="connsiteX93" fmla="*/ 111035 w 155880"/>
                <a:gd name="connsiteY93" fmla="*/ 3977 h 144778"/>
                <a:gd name="connsiteX94" fmla="*/ 129607 w 155880"/>
                <a:gd name="connsiteY94" fmla="*/ 21118 h 144778"/>
                <a:gd name="connsiteX95" fmla="*/ 130057 w 155880"/>
                <a:gd name="connsiteY95" fmla="*/ 21252 h 144778"/>
                <a:gd name="connsiteX96" fmla="*/ 141206 w 155880"/>
                <a:gd name="connsiteY96" fmla="*/ 42955 h 144778"/>
                <a:gd name="connsiteX97" fmla="*/ 142683 w 155880"/>
                <a:gd name="connsiteY97" fmla="*/ 43804 h 144778"/>
                <a:gd name="connsiteX98" fmla="*/ 149517 w 155880"/>
                <a:gd name="connsiteY98" fmla="*/ 72741 h 144778"/>
                <a:gd name="connsiteX99" fmla="*/ 155880 w 155880"/>
                <a:gd name="connsiteY99" fmla="*/ 88563 h 144778"/>
                <a:gd name="connsiteX100" fmla="*/ 143647 w 155880"/>
                <a:gd name="connsiteY100" fmla="*/ 108615 h 144778"/>
                <a:gd name="connsiteX101" fmla="*/ 143647 w 155880"/>
                <a:gd name="connsiteY101" fmla="*/ 108798 h 144778"/>
                <a:gd name="connsiteX102" fmla="*/ 143201 w 155880"/>
                <a:gd name="connsiteY102" fmla="*/ 113151 h 144778"/>
                <a:gd name="connsiteX103" fmla="*/ 120330 w 155880"/>
                <a:gd name="connsiteY103" fmla="*/ 128563 h 144778"/>
                <a:gd name="connsiteX104" fmla="*/ 107825 w 155880"/>
                <a:gd name="connsiteY104" fmla="*/ 138229 h 144778"/>
                <a:gd name="connsiteX105" fmla="*/ 94712 w 155880"/>
                <a:gd name="connsiteY105" fmla="*/ 124435 h 144778"/>
                <a:gd name="connsiteX106" fmla="*/ 94712 w 155880"/>
                <a:gd name="connsiteY106" fmla="*/ 22342 h 144778"/>
                <a:gd name="connsiteX107" fmla="*/ 111035 w 155880"/>
                <a:gd name="connsiteY107" fmla="*/ 3977 h 144778"/>
                <a:gd name="connsiteX108" fmla="*/ 69343 w 155880"/>
                <a:gd name="connsiteY108" fmla="*/ 3945 h 144778"/>
                <a:gd name="connsiteX109" fmla="*/ 69345 w 155880"/>
                <a:gd name="connsiteY109" fmla="*/ 3945 h 144778"/>
                <a:gd name="connsiteX110" fmla="*/ 86820 w 155880"/>
                <a:gd name="connsiteY110" fmla="*/ 22342 h 144778"/>
                <a:gd name="connsiteX111" fmla="*/ 86820 w 155880"/>
                <a:gd name="connsiteY111" fmla="*/ 124435 h 144778"/>
                <a:gd name="connsiteX112" fmla="*/ 77663 w 155880"/>
                <a:gd name="connsiteY112" fmla="*/ 137560 h 144778"/>
                <a:gd name="connsiteX113" fmla="*/ 61214 w 155880"/>
                <a:gd name="connsiteY113" fmla="*/ 128564 h 144778"/>
                <a:gd name="connsiteX114" fmla="*/ 57080 w 155880"/>
                <a:gd name="connsiteY114" fmla="*/ 129033 h 144778"/>
                <a:gd name="connsiteX115" fmla="*/ 37895 w 155880"/>
                <a:gd name="connsiteY115" fmla="*/ 108798 h 144778"/>
                <a:gd name="connsiteX116" fmla="*/ 37895 w 155880"/>
                <a:gd name="connsiteY116" fmla="*/ 108615 h 144778"/>
                <a:gd name="connsiteX117" fmla="*/ 31557 w 155880"/>
                <a:gd name="connsiteY117" fmla="*/ 103907 h 144778"/>
                <a:gd name="connsiteX118" fmla="*/ 32017 w 155880"/>
                <a:gd name="connsiteY118" fmla="*/ 72741 h 144778"/>
                <a:gd name="connsiteX119" fmla="*/ 31206 w 155880"/>
                <a:gd name="connsiteY119" fmla="*/ 71179 h 144778"/>
                <a:gd name="connsiteX120" fmla="*/ 40326 w 155880"/>
                <a:gd name="connsiteY120" fmla="*/ 42955 h 144778"/>
                <a:gd name="connsiteX121" fmla="*/ 40198 w 155880"/>
                <a:gd name="connsiteY121" fmla="*/ 42478 h 144778"/>
                <a:gd name="connsiteX122" fmla="*/ 51926 w 155880"/>
                <a:gd name="connsiteY122" fmla="*/ 21117 h 144778"/>
                <a:gd name="connsiteX123" fmla="*/ 69343 w 155880"/>
                <a:gd name="connsiteY123" fmla="*/ 3945 h 144778"/>
                <a:gd name="connsiteX124" fmla="*/ 29270 w 155880"/>
                <a:gd name="connsiteY124" fmla="*/ 1166 h 144778"/>
                <a:gd name="connsiteX125" fmla="*/ 29367 w 155880"/>
                <a:gd name="connsiteY125" fmla="*/ 1268 h 144778"/>
                <a:gd name="connsiteX126" fmla="*/ 37737 w 155880"/>
                <a:gd name="connsiteY126" fmla="*/ 10080 h 144778"/>
                <a:gd name="connsiteX127" fmla="*/ 37736 w 155880"/>
                <a:gd name="connsiteY127" fmla="*/ 15955 h 144778"/>
                <a:gd name="connsiteX128" fmla="*/ 34947 w 155880"/>
                <a:gd name="connsiteY128" fmla="*/ 17171 h 144778"/>
                <a:gd name="connsiteX129" fmla="*/ 32157 w 155880"/>
                <a:gd name="connsiteY129" fmla="*/ 15954 h 144778"/>
                <a:gd name="connsiteX130" fmla="*/ 23787 w 155880"/>
                <a:gd name="connsiteY130" fmla="*/ 7141 h 144778"/>
                <a:gd name="connsiteX131" fmla="*/ 23690 w 155880"/>
                <a:gd name="connsiteY131" fmla="*/ 1268 h 144778"/>
                <a:gd name="connsiteX132" fmla="*/ 29270 w 155880"/>
                <a:gd name="connsiteY132" fmla="*/ 1166 h 14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55880" h="144778">
                  <a:moveTo>
                    <a:pt x="30932" y="128876"/>
                  </a:moveTo>
                  <a:cubicBezTo>
                    <a:pt x="32530" y="127316"/>
                    <a:pt x="35027" y="127415"/>
                    <a:pt x="36509" y="129098"/>
                  </a:cubicBezTo>
                  <a:cubicBezTo>
                    <a:pt x="37914" y="130693"/>
                    <a:pt x="37911" y="133159"/>
                    <a:pt x="36504" y="134751"/>
                  </a:cubicBezTo>
                  <a:lnTo>
                    <a:pt x="28140" y="143563"/>
                  </a:lnTo>
                  <a:cubicBezTo>
                    <a:pt x="27400" y="144343"/>
                    <a:pt x="26396" y="144780"/>
                    <a:pt x="25350" y="144778"/>
                  </a:cubicBezTo>
                  <a:cubicBezTo>
                    <a:pt x="23170" y="144779"/>
                    <a:pt x="21403" y="142920"/>
                    <a:pt x="21402" y="140626"/>
                  </a:cubicBezTo>
                  <a:cubicBezTo>
                    <a:pt x="21402" y="139523"/>
                    <a:pt x="21818" y="138465"/>
                    <a:pt x="22559" y="137686"/>
                  </a:cubicBezTo>
                  <a:close/>
                  <a:moveTo>
                    <a:pt x="14763" y="100661"/>
                  </a:moveTo>
                  <a:cubicBezTo>
                    <a:pt x="16745" y="99707"/>
                    <a:pt x="19087" y="100625"/>
                    <a:pt x="19993" y="102712"/>
                  </a:cubicBezTo>
                  <a:cubicBezTo>
                    <a:pt x="20899" y="104798"/>
                    <a:pt x="20026" y="107263"/>
                    <a:pt x="18044" y="108217"/>
                  </a:cubicBezTo>
                  <a:lnTo>
                    <a:pt x="7569" y="113253"/>
                  </a:lnTo>
                  <a:cubicBezTo>
                    <a:pt x="7055" y="113500"/>
                    <a:pt x="6496" y="113629"/>
                    <a:pt x="5931" y="113629"/>
                  </a:cubicBezTo>
                  <a:cubicBezTo>
                    <a:pt x="3751" y="113632"/>
                    <a:pt x="1982" y="111775"/>
                    <a:pt x="1979" y="109481"/>
                  </a:cubicBezTo>
                  <a:cubicBezTo>
                    <a:pt x="1977" y="107851"/>
                    <a:pt x="2880" y="106371"/>
                    <a:pt x="4289" y="105695"/>
                  </a:cubicBezTo>
                  <a:close/>
                  <a:moveTo>
                    <a:pt x="52656" y="71759"/>
                  </a:moveTo>
                  <a:lnTo>
                    <a:pt x="49396" y="72798"/>
                  </a:lnTo>
                  <a:lnTo>
                    <a:pt x="48834" y="76283"/>
                  </a:lnTo>
                  <a:cubicBezTo>
                    <a:pt x="48021" y="76821"/>
                    <a:pt x="47273" y="77462"/>
                    <a:pt x="46606" y="78191"/>
                  </a:cubicBezTo>
                  <a:lnTo>
                    <a:pt x="43236" y="78089"/>
                  </a:lnTo>
                  <a:lnTo>
                    <a:pt x="41618" y="81257"/>
                  </a:lnTo>
                  <a:lnTo>
                    <a:pt x="43542" y="84162"/>
                  </a:lnTo>
                  <a:cubicBezTo>
                    <a:pt x="43339" y="85155"/>
                    <a:pt x="43252" y="86171"/>
                    <a:pt x="43282" y="87186"/>
                  </a:cubicBezTo>
                  <a:lnTo>
                    <a:pt x="40825" y="89585"/>
                  </a:lnTo>
                  <a:lnTo>
                    <a:pt x="41812" y="93016"/>
                  </a:lnTo>
                  <a:lnTo>
                    <a:pt x="45125" y="93622"/>
                  </a:lnTo>
                  <a:cubicBezTo>
                    <a:pt x="45631" y="94484"/>
                    <a:pt x="46234" y="95278"/>
                    <a:pt x="46922" y="95986"/>
                  </a:cubicBezTo>
                  <a:lnTo>
                    <a:pt x="46845" y="99517"/>
                  </a:lnTo>
                  <a:lnTo>
                    <a:pt x="49838" y="101211"/>
                  </a:lnTo>
                  <a:lnTo>
                    <a:pt x="52601" y="99193"/>
                  </a:lnTo>
                  <a:cubicBezTo>
                    <a:pt x="53538" y="99414"/>
                    <a:pt x="54497" y="99515"/>
                    <a:pt x="55458" y="99494"/>
                  </a:cubicBezTo>
                  <a:lnTo>
                    <a:pt x="57759" y="102050"/>
                  </a:lnTo>
                  <a:lnTo>
                    <a:pt x="61018" y="101012"/>
                  </a:lnTo>
                  <a:lnTo>
                    <a:pt x="61581" y="97527"/>
                  </a:lnTo>
                  <a:cubicBezTo>
                    <a:pt x="62402" y="96994"/>
                    <a:pt x="63158" y="96358"/>
                    <a:pt x="63832" y="95633"/>
                  </a:cubicBezTo>
                  <a:lnTo>
                    <a:pt x="67186" y="95739"/>
                  </a:lnTo>
                  <a:lnTo>
                    <a:pt x="68804" y="92565"/>
                  </a:lnTo>
                  <a:lnTo>
                    <a:pt x="66867" y="89664"/>
                  </a:lnTo>
                  <a:cubicBezTo>
                    <a:pt x="67078" y="88677"/>
                    <a:pt x="67174" y="87668"/>
                    <a:pt x="67153" y="86657"/>
                  </a:cubicBezTo>
                  <a:lnTo>
                    <a:pt x="69610" y="84218"/>
                  </a:lnTo>
                  <a:lnTo>
                    <a:pt x="68623" y="80787"/>
                  </a:lnTo>
                  <a:lnTo>
                    <a:pt x="65312" y="80197"/>
                  </a:lnTo>
                  <a:cubicBezTo>
                    <a:pt x="64801" y="79333"/>
                    <a:pt x="64189" y="78538"/>
                    <a:pt x="63493" y="77832"/>
                  </a:cubicBezTo>
                  <a:lnTo>
                    <a:pt x="63593" y="74301"/>
                  </a:lnTo>
                  <a:lnTo>
                    <a:pt x="60584" y="72596"/>
                  </a:lnTo>
                  <a:lnTo>
                    <a:pt x="57840" y="74631"/>
                  </a:lnTo>
                  <a:cubicBezTo>
                    <a:pt x="56895" y="74410"/>
                    <a:pt x="55928" y="74311"/>
                    <a:pt x="54961" y="74337"/>
                  </a:cubicBezTo>
                  <a:close/>
                  <a:moveTo>
                    <a:pt x="3946" y="67618"/>
                  </a:moveTo>
                  <a:lnTo>
                    <a:pt x="14874" y="67618"/>
                  </a:lnTo>
                  <a:cubicBezTo>
                    <a:pt x="17053" y="67618"/>
                    <a:pt x="18820" y="69478"/>
                    <a:pt x="18820" y="71772"/>
                  </a:cubicBezTo>
                  <a:cubicBezTo>
                    <a:pt x="18820" y="74066"/>
                    <a:pt x="17053" y="75926"/>
                    <a:pt x="14874" y="75926"/>
                  </a:cubicBezTo>
                  <a:lnTo>
                    <a:pt x="3946" y="75926"/>
                  </a:lnTo>
                  <a:cubicBezTo>
                    <a:pt x="1767" y="75926"/>
                    <a:pt x="0" y="74066"/>
                    <a:pt x="0" y="71772"/>
                  </a:cubicBezTo>
                  <a:cubicBezTo>
                    <a:pt x="0" y="69478"/>
                    <a:pt x="1767" y="67618"/>
                    <a:pt x="3946" y="67618"/>
                  </a:cubicBezTo>
                  <a:close/>
                  <a:moveTo>
                    <a:pt x="60267" y="40729"/>
                  </a:moveTo>
                  <a:lnTo>
                    <a:pt x="57007" y="41767"/>
                  </a:lnTo>
                  <a:lnTo>
                    <a:pt x="56431" y="45256"/>
                  </a:lnTo>
                  <a:cubicBezTo>
                    <a:pt x="55612" y="45788"/>
                    <a:pt x="54858" y="46424"/>
                    <a:pt x="54185" y="47148"/>
                  </a:cubicBezTo>
                  <a:lnTo>
                    <a:pt x="50831" y="47042"/>
                  </a:lnTo>
                  <a:lnTo>
                    <a:pt x="49187" y="50224"/>
                  </a:lnTo>
                  <a:lnTo>
                    <a:pt x="51151" y="53119"/>
                  </a:lnTo>
                  <a:cubicBezTo>
                    <a:pt x="50943" y="54106"/>
                    <a:pt x="50849" y="55116"/>
                    <a:pt x="50870" y="56126"/>
                  </a:cubicBezTo>
                  <a:lnTo>
                    <a:pt x="48422" y="58554"/>
                  </a:lnTo>
                  <a:lnTo>
                    <a:pt x="49408" y="61985"/>
                  </a:lnTo>
                  <a:lnTo>
                    <a:pt x="52717" y="62575"/>
                  </a:lnTo>
                  <a:cubicBezTo>
                    <a:pt x="53229" y="63431"/>
                    <a:pt x="53838" y="64219"/>
                    <a:pt x="54531" y="64920"/>
                  </a:cubicBezTo>
                  <a:lnTo>
                    <a:pt x="54406" y="68490"/>
                  </a:lnTo>
                  <a:lnTo>
                    <a:pt x="57415" y="70195"/>
                  </a:lnTo>
                  <a:lnTo>
                    <a:pt x="60160" y="68160"/>
                  </a:lnTo>
                  <a:cubicBezTo>
                    <a:pt x="61098" y="68383"/>
                    <a:pt x="62058" y="68484"/>
                    <a:pt x="63019" y="68461"/>
                  </a:cubicBezTo>
                  <a:lnTo>
                    <a:pt x="65324" y="71038"/>
                  </a:lnTo>
                  <a:lnTo>
                    <a:pt x="68583" y="70000"/>
                  </a:lnTo>
                  <a:lnTo>
                    <a:pt x="69160" y="66511"/>
                  </a:lnTo>
                  <a:cubicBezTo>
                    <a:pt x="69975" y="65968"/>
                    <a:pt x="70723" y="65322"/>
                    <a:pt x="71389" y="64588"/>
                  </a:cubicBezTo>
                  <a:lnTo>
                    <a:pt x="74744" y="64694"/>
                  </a:lnTo>
                  <a:lnTo>
                    <a:pt x="76362" y="61526"/>
                  </a:lnTo>
                  <a:lnTo>
                    <a:pt x="74428" y="58652"/>
                  </a:lnTo>
                  <a:cubicBezTo>
                    <a:pt x="74651" y="57654"/>
                    <a:pt x="74756" y="56630"/>
                    <a:pt x="74740" y="55605"/>
                  </a:cubicBezTo>
                  <a:lnTo>
                    <a:pt x="77188" y="53179"/>
                  </a:lnTo>
                  <a:lnTo>
                    <a:pt x="76202" y="49746"/>
                  </a:lnTo>
                  <a:lnTo>
                    <a:pt x="72891" y="49156"/>
                  </a:lnTo>
                  <a:cubicBezTo>
                    <a:pt x="72379" y="48300"/>
                    <a:pt x="71771" y="47513"/>
                    <a:pt x="71078" y="46812"/>
                  </a:cubicBezTo>
                  <a:lnTo>
                    <a:pt x="71180" y="43262"/>
                  </a:lnTo>
                  <a:lnTo>
                    <a:pt x="68171" y="41559"/>
                  </a:lnTo>
                  <a:lnTo>
                    <a:pt x="65424" y="43586"/>
                  </a:lnTo>
                  <a:cubicBezTo>
                    <a:pt x="64487" y="43365"/>
                    <a:pt x="63528" y="43264"/>
                    <a:pt x="62567" y="43285"/>
                  </a:cubicBezTo>
                  <a:close/>
                  <a:moveTo>
                    <a:pt x="10491" y="31563"/>
                  </a:moveTo>
                  <a:lnTo>
                    <a:pt x="22867" y="37071"/>
                  </a:lnTo>
                  <a:cubicBezTo>
                    <a:pt x="24874" y="37964"/>
                    <a:pt x="25813" y="40402"/>
                    <a:pt x="24964" y="42514"/>
                  </a:cubicBezTo>
                  <a:cubicBezTo>
                    <a:pt x="24346" y="44052"/>
                    <a:pt x="22914" y="45051"/>
                    <a:pt x="21328" y="45050"/>
                  </a:cubicBezTo>
                  <a:cubicBezTo>
                    <a:pt x="20800" y="45051"/>
                    <a:pt x="20277" y="44939"/>
                    <a:pt x="19791" y="44722"/>
                  </a:cubicBezTo>
                  <a:lnTo>
                    <a:pt x="7417" y="39214"/>
                  </a:lnTo>
                  <a:cubicBezTo>
                    <a:pt x="5415" y="38306"/>
                    <a:pt x="4493" y="35862"/>
                    <a:pt x="5355" y="33755"/>
                  </a:cubicBezTo>
                  <a:cubicBezTo>
                    <a:pt x="6210" y="31669"/>
                    <a:pt x="8498" y="30693"/>
                    <a:pt x="10491" y="31563"/>
                  </a:cubicBezTo>
                  <a:close/>
                  <a:moveTo>
                    <a:pt x="111035" y="3977"/>
                  </a:moveTo>
                  <a:cubicBezTo>
                    <a:pt x="120661" y="3312"/>
                    <a:pt x="128976" y="10987"/>
                    <a:pt x="129607" y="21118"/>
                  </a:cubicBezTo>
                  <a:cubicBezTo>
                    <a:pt x="129758" y="21161"/>
                    <a:pt x="129908" y="21205"/>
                    <a:pt x="130057" y="21252"/>
                  </a:cubicBezTo>
                  <a:cubicBezTo>
                    <a:pt x="138829" y="24005"/>
                    <a:pt x="143821" y="33721"/>
                    <a:pt x="141206" y="42955"/>
                  </a:cubicBezTo>
                  <a:cubicBezTo>
                    <a:pt x="141709" y="43216"/>
                    <a:pt x="142202" y="43499"/>
                    <a:pt x="142683" y="43804"/>
                  </a:cubicBezTo>
                  <a:cubicBezTo>
                    <a:pt x="152162" y="49809"/>
                    <a:pt x="155222" y="62764"/>
                    <a:pt x="149517" y="72741"/>
                  </a:cubicBezTo>
                  <a:cubicBezTo>
                    <a:pt x="153588" y="76889"/>
                    <a:pt x="155884" y="82599"/>
                    <a:pt x="155880" y="88563"/>
                  </a:cubicBezTo>
                  <a:cubicBezTo>
                    <a:pt x="155879" y="97190"/>
                    <a:pt x="151099" y="105024"/>
                    <a:pt x="143647" y="108615"/>
                  </a:cubicBezTo>
                  <a:cubicBezTo>
                    <a:pt x="143647" y="108677"/>
                    <a:pt x="143647" y="108738"/>
                    <a:pt x="143647" y="108798"/>
                  </a:cubicBezTo>
                  <a:cubicBezTo>
                    <a:pt x="143648" y="110262"/>
                    <a:pt x="143499" y="111721"/>
                    <a:pt x="143201" y="113151"/>
                  </a:cubicBezTo>
                  <a:cubicBezTo>
                    <a:pt x="140929" y="124055"/>
                    <a:pt x="130689" y="130955"/>
                    <a:pt x="120330" y="128563"/>
                  </a:cubicBezTo>
                  <a:cubicBezTo>
                    <a:pt x="118615" y="134314"/>
                    <a:pt x="113552" y="138228"/>
                    <a:pt x="107825" y="138229"/>
                  </a:cubicBezTo>
                  <a:cubicBezTo>
                    <a:pt x="100585" y="138232"/>
                    <a:pt x="94714" y="132056"/>
                    <a:pt x="94712" y="124435"/>
                  </a:cubicBezTo>
                  <a:lnTo>
                    <a:pt x="94712" y="22342"/>
                  </a:lnTo>
                  <a:cubicBezTo>
                    <a:pt x="94702" y="12648"/>
                    <a:pt x="101845" y="4612"/>
                    <a:pt x="111035" y="3977"/>
                  </a:cubicBezTo>
                  <a:close/>
                  <a:moveTo>
                    <a:pt x="69343" y="3945"/>
                  </a:moveTo>
                  <a:cubicBezTo>
                    <a:pt x="69344" y="3945"/>
                    <a:pt x="69345" y="3945"/>
                    <a:pt x="69345" y="3945"/>
                  </a:cubicBezTo>
                  <a:cubicBezTo>
                    <a:pt x="78997" y="3946"/>
                    <a:pt x="86821" y="12183"/>
                    <a:pt x="86820" y="22342"/>
                  </a:cubicBezTo>
                  <a:lnTo>
                    <a:pt x="86820" y="124435"/>
                  </a:lnTo>
                  <a:cubicBezTo>
                    <a:pt x="86807" y="130441"/>
                    <a:pt x="83104" y="135749"/>
                    <a:pt x="77663" y="137560"/>
                  </a:cubicBezTo>
                  <a:cubicBezTo>
                    <a:pt x="70760" y="139857"/>
                    <a:pt x="63396" y="135829"/>
                    <a:pt x="61214" y="128564"/>
                  </a:cubicBezTo>
                  <a:cubicBezTo>
                    <a:pt x="59856" y="128877"/>
                    <a:pt x="58470" y="129035"/>
                    <a:pt x="57080" y="129033"/>
                  </a:cubicBezTo>
                  <a:cubicBezTo>
                    <a:pt x="46474" y="129021"/>
                    <a:pt x="37884" y="119962"/>
                    <a:pt x="37895" y="108798"/>
                  </a:cubicBezTo>
                  <a:cubicBezTo>
                    <a:pt x="37895" y="108738"/>
                    <a:pt x="37895" y="108678"/>
                    <a:pt x="37895" y="108615"/>
                  </a:cubicBezTo>
                  <a:cubicBezTo>
                    <a:pt x="35522" y="107475"/>
                    <a:pt x="33372" y="105878"/>
                    <a:pt x="31557" y="103907"/>
                  </a:cubicBezTo>
                  <a:cubicBezTo>
                    <a:pt x="23507" y="95167"/>
                    <a:pt x="23713" y="81214"/>
                    <a:pt x="32017" y="72741"/>
                  </a:cubicBezTo>
                  <a:cubicBezTo>
                    <a:pt x="31726" y="72233"/>
                    <a:pt x="31456" y="71712"/>
                    <a:pt x="31206" y="71179"/>
                  </a:cubicBezTo>
                  <a:cubicBezTo>
                    <a:pt x="26320" y="60735"/>
                    <a:pt x="30403" y="48098"/>
                    <a:pt x="40326" y="42955"/>
                  </a:cubicBezTo>
                  <a:cubicBezTo>
                    <a:pt x="40281" y="42797"/>
                    <a:pt x="40238" y="42638"/>
                    <a:pt x="40198" y="42478"/>
                  </a:cubicBezTo>
                  <a:cubicBezTo>
                    <a:pt x="37832" y="33170"/>
                    <a:pt x="43083" y="23607"/>
                    <a:pt x="51926" y="21117"/>
                  </a:cubicBezTo>
                  <a:cubicBezTo>
                    <a:pt x="52531" y="11459"/>
                    <a:pt x="60148" y="3949"/>
                    <a:pt x="69343" y="3945"/>
                  </a:cubicBezTo>
                  <a:close/>
                  <a:moveTo>
                    <a:pt x="29270" y="1166"/>
                  </a:moveTo>
                  <a:cubicBezTo>
                    <a:pt x="29303" y="1199"/>
                    <a:pt x="29335" y="1233"/>
                    <a:pt x="29367" y="1268"/>
                  </a:cubicBezTo>
                  <a:lnTo>
                    <a:pt x="37737" y="10080"/>
                  </a:lnTo>
                  <a:cubicBezTo>
                    <a:pt x="39278" y="11703"/>
                    <a:pt x="39278" y="14333"/>
                    <a:pt x="37736" y="15955"/>
                  </a:cubicBezTo>
                  <a:cubicBezTo>
                    <a:pt x="36996" y="16733"/>
                    <a:pt x="35993" y="17171"/>
                    <a:pt x="34947" y="17171"/>
                  </a:cubicBezTo>
                  <a:cubicBezTo>
                    <a:pt x="33900" y="17172"/>
                    <a:pt x="32896" y="16734"/>
                    <a:pt x="32157" y="15954"/>
                  </a:cubicBezTo>
                  <a:lnTo>
                    <a:pt x="23787" y="7141"/>
                  </a:lnTo>
                  <a:cubicBezTo>
                    <a:pt x="22219" y="5548"/>
                    <a:pt x="22176" y="2918"/>
                    <a:pt x="23690" y="1268"/>
                  </a:cubicBezTo>
                  <a:cubicBezTo>
                    <a:pt x="25204" y="-382"/>
                    <a:pt x="27702" y="-428"/>
                    <a:pt x="29270" y="1166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7D226CD-CDB8-536C-12B9-F46E43C33B1E}"/>
                </a:ext>
              </a:extLst>
            </p:cNvPr>
            <p:cNvSpPr/>
            <p:nvPr/>
          </p:nvSpPr>
          <p:spPr>
            <a:xfrm>
              <a:off x="1029503" y="3742804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40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40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1CC46F-4CCC-777E-FF63-9C5F9A6E2265}"/>
                </a:ext>
              </a:extLst>
            </p:cNvPr>
            <p:cNvSpPr/>
            <p:nvPr/>
          </p:nvSpPr>
          <p:spPr>
            <a:xfrm>
              <a:off x="1021910" y="3773839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39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39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4" name="Graphic 11" descr="Gradient check mark icon">
            <a:extLst>
              <a:ext uri="{FF2B5EF4-FFF2-40B4-BE49-F238E27FC236}">
                <a16:creationId xmlns:a16="http://schemas.microsoft.com/office/drawing/2014/main" id="{46C07568-922C-1BFE-1A54-7C045C2B74AC}"/>
              </a:ext>
            </a:extLst>
          </p:cNvPr>
          <p:cNvSpPr/>
          <p:nvPr/>
        </p:nvSpPr>
        <p:spPr>
          <a:xfrm>
            <a:off x="11113164" y="688537"/>
            <a:ext cx="369292" cy="356492"/>
          </a:xfrm>
          <a:custGeom>
            <a:avLst/>
            <a:gdLst>
              <a:gd name="connsiteX0" fmla="*/ 30956 w 171450"/>
              <a:gd name="connsiteY0" fmla="*/ 0 h 171450"/>
              <a:gd name="connsiteX1" fmla="*/ 0 w 171450"/>
              <a:gd name="connsiteY1" fmla="*/ 30956 h 171450"/>
              <a:gd name="connsiteX2" fmla="*/ 0 w 171450"/>
              <a:gd name="connsiteY2" fmla="*/ 140494 h 171450"/>
              <a:gd name="connsiteX3" fmla="*/ 30956 w 171450"/>
              <a:gd name="connsiteY3" fmla="*/ 171450 h 171450"/>
              <a:gd name="connsiteX4" fmla="*/ 140494 w 171450"/>
              <a:gd name="connsiteY4" fmla="*/ 171450 h 171450"/>
              <a:gd name="connsiteX5" fmla="*/ 171450 w 171450"/>
              <a:gd name="connsiteY5" fmla="*/ 140494 h 171450"/>
              <a:gd name="connsiteX6" fmla="*/ 171450 w 171450"/>
              <a:gd name="connsiteY6" fmla="*/ 30956 h 171450"/>
              <a:gd name="connsiteX7" fmla="*/ 140494 w 171450"/>
              <a:gd name="connsiteY7" fmla="*/ 0 h 171450"/>
              <a:gd name="connsiteX8" fmla="*/ 30956 w 171450"/>
              <a:gd name="connsiteY8" fmla="*/ 0 h 171450"/>
              <a:gd name="connsiteX9" fmla="*/ 136017 w 171450"/>
              <a:gd name="connsiteY9" fmla="*/ 59823 h 171450"/>
              <a:gd name="connsiteX10" fmla="*/ 71688 w 171450"/>
              <a:gd name="connsiteY10" fmla="*/ 124078 h 171450"/>
              <a:gd name="connsiteX11" fmla="*/ 61588 w 171450"/>
              <a:gd name="connsiteY11" fmla="*/ 124075 h 171450"/>
              <a:gd name="connsiteX12" fmla="*/ 35434 w 171450"/>
              <a:gd name="connsiteY12" fmla="*/ 97920 h 171450"/>
              <a:gd name="connsiteX13" fmla="*/ 35435 w 171450"/>
              <a:gd name="connsiteY13" fmla="*/ 87817 h 171450"/>
              <a:gd name="connsiteX14" fmla="*/ 45538 w 171450"/>
              <a:gd name="connsiteY14" fmla="*/ 87818 h 171450"/>
              <a:gd name="connsiteX15" fmla="*/ 66642 w 171450"/>
              <a:gd name="connsiteY15" fmla="*/ 108924 h 171450"/>
              <a:gd name="connsiteX16" fmla="*/ 125920 w 171450"/>
              <a:gd name="connsiteY16" fmla="*/ 49714 h 171450"/>
              <a:gd name="connsiteX17" fmla="*/ 136023 w 171450"/>
              <a:gd name="connsiteY17" fmla="*/ 49720 h 171450"/>
              <a:gd name="connsiteX18" fmla="*/ 136017 w 171450"/>
              <a:gd name="connsiteY18" fmla="*/ 59823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1450" h="171450">
                <a:moveTo>
                  <a:pt x="30956" y="0"/>
                </a:moveTo>
                <a:cubicBezTo>
                  <a:pt x="13860" y="0"/>
                  <a:pt x="0" y="13860"/>
                  <a:pt x="0" y="30956"/>
                </a:cubicBezTo>
                <a:lnTo>
                  <a:pt x="0" y="140494"/>
                </a:lnTo>
                <a:cubicBezTo>
                  <a:pt x="0" y="157590"/>
                  <a:pt x="13860" y="171450"/>
                  <a:pt x="30956" y="171450"/>
                </a:cubicBezTo>
                <a:lnTo>
                  <a:pt x="140494" y="171450"/>
                </a:lnTo>
                <a:cubicBezTo>
                  <a:pt x="157590" y="171450"/>
                  <a:pt x="171450" y="157590"/>
                  <a:pt x="171450" y="140494"/>
                </a:cubicBezTo>
                <a:lnTo>
                  <a:pt x="171450" y="30956"/>
                </a:lnTo>
                <a:cubicBezTo>
                  <a:pt x="171450" y="13860"/>
                  <a:pt x="157590" y="0"/>
                  <a:pt x="140494" y="0"/>
                </a:cubicBezTo>
                <a:lnTo>
                  <a:pt x="30956" y="0"/>
                </a:lnTo>
                <a:close/>
                <a:moveTo>
                  <a:pt x="136017" y="59823"/>
                </a:moveTo>
                <a:lnTo>
                  <a:pt x="71688" y="124078"/>
                </a:lnTo>
                <a:cubicBezTo>
                  <a:pt x="68897" y="126865"/>
                  <a:pt x="64376" y="126863"/>
                  <a:pt x="61588" y="124075"/>
                </a:cubicBezTo>
                <a:lnTo>
                  <a:pt x="35434" y="97920"/>
                </a:lnTo>
                <a:cubicBezTo>
                  <a:pt x="32645" y="95130"/>
                  <a:pt x="32645" y="90607"/>
                  <a:pt x="35435" y="87817"/>
                </a:cubicBezTo>
                <a:cubicBezTo>
                  <a:pt x="38225" y="85028"/>
                  <a:pt x="42748" y="85028"/>
                  <a:pt x="45538" y="87818"/>
                </a:cubicBezTo>
                <a:lnTo>
                  <a:pt x="66642" y="108924"/>
                </a:lnTo>
                <a:lnTo>
                  <a:pt x="125920" y="49714"/>
                </a:lnTo>
                <a:cubicBezTo>
                  <a:pt x="128711" y="46926"/>
                  <a:pt x="133235" y="46929"/>
                  <a:pt x="136023" y="49720"/>
                </a:cubicBezTo>
                <a:cubicBezTo>
                  <a:pt x="138812" y="52512"/>
                  <a:pt x="138809" y="57035"/>
                  <a:pt x="136017" y="59823"/>
                </a:cubicBezTo>
                <a:close/>
              </a:path>
            </a:pathLst>
          </a:custGeom>
          <a:gradFill>
            <a:gsLst>
              <a:gs pos="2917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6F26E-8E90-06B6-7851-923E6F502833}"/>
              </a:ext>
            </a:extLst>
          </p:cNvPr>
          <p:cNvSpPr txBox="1"/>
          <p:nvPr/>
        </p:nvSpPr>
        <p:spPr>
          <a:xfrm>
            <a:off x="627017" y="2581285"/>
            <a:ext cx="338631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Optimized Locking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Abort Query Hint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Tempdb resource governance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BF59C3-BE13-66A6-C85F-0632E1B344B3}"/>
              </a:ext>
            </a:extLst>
          </p:cNvPr>
          <p:cNvSpPr txBox="1"/>
          <p:nvPr/>
        </p:nvSpPr>
        <p:spPr>
          <a:xfrm>
            <a:off x="4467497" y="2581285"/>
            <a:ext cx="32657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IQP enhancements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Columnstore indexes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Query store on read replicas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6D6D0A-019C-C101-4C8F-FD18AACB5B79}"/>
              </a:ext>
            </a:extLst>
          </p:cNvPr>
          <p:cNvSpPr txBox="1"/>
          <p:nvPr/>
        </p:nvSpPr>
        <p:spPr>
          <a:xfrm>
            <a:off x="8268789" y="2581285"/>
            <a:ext cx="32657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Reliable Failover for AGs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ea typeface="+mn-ea"/>
              <a:cs typeface="Segoe Sans Text Semibold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AG Tuning and diagnostics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/>
              </a:rPr>
              <a:t>Backup enhancements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4E613D-59B3-948E-C83C-31AFF8BFD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7709" y="4473169"/>
            <a:ext cx="0" cy="45152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D5886-E781-05B2-208C-498ABEEF07F5}"/>
              </a:ext>
            </a:extLst>
          </p:cNvPr>
          <p:cNvSpPr txBox="1"/>
          <p:nvPr/>
        </p:nvSpPr>
        <p:spPr>
          <a:xfrm>
            <a:off x="4252133" y="6009701"/>
            <a:ext cx="36877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Industry proven engine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0B0B098-0F2A-3112-624B-4BB014381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853" y="4962120"/>
            <a:ext cx="1094294" cy="1094294"/>
          </a:xfrm>
          <a:prstGeom prst="rect">
            <a:avLst/>
          </a:prstGeom>
        </p:spPr>
      </p:pic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2315C13B-32FA-7CCE-C94E-7C3133A0B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09101" y="584425"/>
            <a:ext cx="2304202" cy="571275"/>
          </a:xfrm>
          <a:prstGeom prst="roundRect">
            <a:avLst/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C51DA454-FBF8-987E-AFCF-38A778F4F321}"/>
              </a:ext>
            </a:extLst>
          </p:cNvPr>
          <p:cNvSpPr/>
          <p:nvPr/>
        </p:nvSpPr>
        <p:spPr>
          <a:xfrm>
            <a:off x="9589651" y="730863"/>
            <a:ext cx="277151" cy="274603"/>
          </a:xfrm>
          <a:custGeom>
            <a:avLst/>
            <a:gdLst>
              <a:gd name="connsiteX0" fmla="*/ 193074 w 277151"/>
              <a:gd name="connsiteY0" fmla="*/ 0 h 274603"/>
              <a:gd name="connsiteX1" fmla="*/ 119840 w 277151"/>
              <a:gd name="connsiteY1" fmla="*/ 73234 h 274603"/>
              <a:gd name="connsiteX2" fmla="*/ 121866 w 277151"/>
              <a:gd name="connsiteY2" fmla="*/ 90397 h 274603"/>
              <a:gd name="connsiteX3" fmla="*/ 11198 w 277151"/>
              <a:gd name="connsiteY3" fmla="*/ 201065 h 274603"/>
              <a:gd name="connsiteX4" fmla="*/ 11198 w 277151"/>
              <a:gd name="connsiteY4" fmla="*/ 255133 h 274603"/>
              <a:gd name="connsiteX5" fmla="*/ 65267 w 277151"/>
              <a:gd name="connsiteY5" fmla="*/ 255133 h 274603"/>
              <a:gd name="connsiteX6" fmla="*/ 120044 w 277151"/>
              <a:gd name="connsiteY6" fmla="*/ 200357 h 274603"/>
              <a:gd name="connsiteX7" fmla="*/ 206387 w 277151"/>
              <a:gd name="connsiteY7" fmla="*/ 119838 h 274603"/>
              <a:gd name="connsiteX8" fmla="*/ 242183 w 277151"/>
              <a:gd name="connsiteY8" fmla="*/ 127563 h 274603"/>
              <a:gd name="connsiteX9" fmla="*/ 266309 w 277151"/>
              <a:gd name="connsiteY9" fmla="*/ 73234 h 274603"/>
              <a:gd name="connsiteX10" fmla="*/ 262544 w 277151"/>
              <a:gd name="connsiteY10" fmla="*/ 50001 h 274603"/>
              <a:gd name="connsiteX11" fmla="*/ 255363 w 277151"/>
              <a:gd name="connsiteY11" fmla="*/ 43447 h 274603"/>
              <a:gd name="connsiteX12" fmla="*/ 246011 w 277151"/>
              <a:gd name="connsiteY12" fmla="*/ 46106 h 274603"/>
              <a:gd name="connsiteX13" fmla="*/ 213467 w 277151"/>
              <a:gd name="connsiteY13" fmla="*/ 78653 h 274603"/>
              <a:gd name="connsiteX14" fmla="*/ 199345 w 277151"/>
              <a:gd name="connsiteY14" fmla="*/ 78653 h 274603"/>
              <a:gd name="connsiteX15" fmla="*/ 187658 w 277151"/>
              <a:gd name="connsiteY15" fmla="*/ 66967 h 274603"/>
              <a:gd name="connsiteX16" fmla="*/ 187656 w 277151"/>
              <a:gd name="connsiteY16" fmla="*/ 52844 h 274603"/>
              <a:gd name="connsiteX17" fmla="*/ 220202 w 277151"/>
              <a:gd name="connsiteY17" fmla="*/ 20297 h 274603"/>
              <a:gd name="connsiteX18" fmla="*/ 222859 w 277151"/>
              <a:gd name="connsiteY18" fmla="*/ 10945 h 274603"/>
              <a:gd name="connsiteX19" fmla="*/ 216306 w 277151"/>
              <a:gd name="connsiteY19" fmla="*/ 3764 h 274603"/>
              <a:gd name="connsiteX20" fmla="*/ 193074 w 277151"/>
              <a:gd name="connsiteY20" fmla="*/ 0 h 274603"/>
              <a:gd name="connsiteX21" fmla="*/ 163475 w 277151"/>
              <a:gd name="connsiteY21" fmla="*/ 159459 h 274603"/>
              <a:gd name="connsiteX22" fmla="*/ 144285 w 277151"/>
              <a:gd name="connsiteY22" fmla="*/ 192696 h 274603"/>
              <a:gd name="connsiteX23" fmla="*/ 136506 w 277151"/>
              <a:gd name="connsiteY23" fmla="*/ 194622 h 274603"/>
              <a:gd name="connsiteX24" fmla="*/ 135598 w 277151"/>
              <a:gd name="connsiteY24" fmla="*/ 206388 h 274603"/>
              <a:gd name="connsiteX25" fmla="*/ 136591 w 277151"/>
              <a:gd name="connsiteY25" fmla="*/ 218684 h 274603"/>
              <a:gd name="connsiteX26" fmla="*/ 143773 w 277151"/>
              <a:gd name="connsiteY26" fmla="*/ 220413 h 274603"/>
              <a:gd name="connsiteX27" fmla="*/ 163080 w 277151"/>
              <a:gd name="connsiteY27" fmla="*/ 253841 h 274603"/>
              <a:gd name="connsiteX28" fmla="*/ 160600 w 277151"/>
              <a:gd name="connsiteY28" fmla="*/ 262246 h 274603"/>
              <a:gd name="connsiteX29" fmla="*/ 180362 w 277151"/>
              <a:gd name="connsiteY29" fmla="*/ 274517 h 274603"/>
              <a:gd name="connsiteX30" fmla="*/ 186931 w 277151"/>
              <a:gd name="connsiteY30" fmla="*/ 267611 h 274603"/>
              <a:gd name="connsiteX31" fmla="*/ 225533 w 277151"/>
              <a:gd name="connsiteY31" fmla="*/ 267617 h 274603"/>
              <a:gd name="connsiteX32" fmla="*/ 232173 w 277151"/>
              <a:gd name="connsiteY32" fmla="*/ 274604 h 274603"/>
              <a:gd name="connsiteX33" fmla="*/ 251917 w 277151"/>
              <a:gd name="connsiteY33" fmla="*/ 262448 h 274603"/>
              <a:gd name="connsiteX34" fmla="*/ 249281 w 277151"/>
              <a:gd name="connsiteY34" fmla="*/ 253315 h 274603"/>
              <a:gd name="connsiteX35" fmla="*/ 268471 w 277151"/>
              <a:gd name="connsiteY35" fmla="*/ 220078 h 274603"/>
              <a:gd name="connsiteX36" fmla="*/ 276243 w 277151"/>
              <a:gd name="connsiteY36" fmla="*/ 218155 h 274603"/>
              <a:gd name="connsiteX37" fmla="*/ 277151 w 277151"/>
              <a:gd name="connsiteY37" fmla="*/ 206388 h 274603"/>
              <a:gd name="connsiteX38" fmla="*/ 276158 w 277151"/>
              <a:gd name="connsiteY38" fmla="*/ 194089 h 274603"/>
              <a:gd name="connsiteX39" fmla="*/ 268981 w 277151"/>
              <a:gd name="connsiteY39" fmla="*/ 192361 h 274603"/>
              <a:gd name="connsiteX40" fmla="*/ 249675 w 277151"/>
              <a:gd name="connsiteY40" fmla="*/ 158934 h 274603"/>
              <a:gd name="connsiteX41" fmla="*/ 252153 w 277151"/>
              <a:gd name="connsiteY41" fmla="*/ 150533 h 274603"/>
              <a:gd name="connsiteX42" fmla="*/ 232390 w 277151"/>
              <a:gd name="connsiteY42" fmla="*/ 138259 h 274603"/>
              <a:gd name="connsiteX43" fmla="*/ 225825 w 277151"/>
              <a:gd name="connsiteY43" fmla="*/ 145165 h 274603"/>
              <a:gd name="connsiteX44" fmla="*/ 187222 w 277151"/>
              <a:gd name="connsiteY44" fmla="*/ 145158 h 274603"/>
              <a:gd name="connsiteX45" fmla="*/ 180581 w 277151"/>
              <a:gd name="connsiteY45" fmla="*/ 138169 h 274603"/>
              <a:gd name="connsiteX46" fmla="*/ 160837 w 277151"/>
              <a:gd name="connsiteY46" fmla="*/ 150322 h 274603"/>
              <a:gd name="connsiteX47" fmla="*/ 163475 w 277151"/>
              <a:gd name="connsiteY47" fmla="*/ 159459 h 274603"/>
              <a:gd name="connsiteX48" fmla="*/ 206375 w 277151"/>
              <a:gd name="connsiteY48" fmla="*/ 226361 h 274603"/>
              <a:gd name="connsiteX49" fmla="*/ 187072 w 277151"/>
              <a:gd name="connsiteY49" fmla="*/ 206388 h 274603"/>
              <a:gd name="connsiteX50" fmla="*/ 206375 w 277151"/>
              <a:gd name="connsiteY50" fmla="*/ 186415 h 274603"/>
              <a:gd name="connsiteX51" fmla="*/ 225677 w 277151"/>
              <a:gd name="connsiteY51" fmla="*/ 206388 h 274603"/>
              <a:gd name="connsiteX52" fmla="*/ 206375 w 277151"/>
              <a:gd name="connsiteY52" fmla="*/ 226361 h 27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77151" h="274603">
                <a:moveTo>
                  <a:pt x="193074" y="0"/>
                </a:moveTo>
                <a:cubicBezTo>
                  <a:pt x="152629" y="0"/>
                  <a:pt x="119840" y="32788"/>
                  <a:pt x="119840" y="73234"/>
                </a:cubicBezTo>
                <a:cubicBezTo>
                  <a:pt x="119840" y="79136"/>
                  <a:pt x="120541" y="84884"/>
                  <a:pt x="121866" y="90397"/>
                </a:cubicBezTo>
                <a:lnTo>
                  <a:pt x="11198" y="201065"/>
                </a:lnTo>
                <a:cubicBezTo>
                  <a:pt x="-3733" y="215995"/>
                  <a:pt x="-3733" y="240203"/>
                  <a:pt x="11198" y="255133"/>
                </a:cubicBezTo>
                <a:cubicBezTo>
                  <a:pt x="26129" y="270065"/>
                  <a:pt x="50336" y="270065"/>
                  <a:pt x="65267" y="255133"/>
                </a:cubicBezTo>
                <a:lnTo>
                  <a:pt x="120044" y="200357"/>
                </a:lnTo>
                <a:cubicBezTo>
                  <a:pt x="123141" y="155369"/>
                  <a:pt x="160614" y="119838"/>
                  <a:pt x="206387" y="119838"/>
                </a:cubicBezTo>
                <a:cubicBezTo>
                  <a:pt x="219154" y="119838"/>
                  <a:pt x="231273" y="122602"/>
                  <a:pt x="242183" y="127563"/>
                </a:cubicBezTo>
                <a:cubicBezTo>
                  <a:pt x="257000" y="114163"/>
                  <a:pt x="266309" y="94786"/>
                  <a:pt x="266309" y="73234"/>
                </a:cubicBezTo>
                <a:cubicBezTo>
                  <a:pt x="266309" y="65130"/>
                  <a:pt x="264989" y="57314"/>
                  <a:pt x="262544" y="50001"/>
                </a:cubicBezTo>
                <a:cubicBezTo>
                  <a:pt x="261447" y="46720"/>
                  <a:pt x="258731" y="44240"/>
                  <a:pt x="255363" y="43447"/>
                </a:cubicBezTo>
                <a:cubicBezTo>
                  <a:pt x="251996" y="42654"/>
                  <a:pt x="248457" y="43660"/>
                  <a:pt x="246011" y="46106"/>
                </a:cubicBezTo>
                <a:lnTo>
                  <a:pt x="213467" y="78653"/>
                </a:lnTo>
                <a:cubicBezTo>
                  <a:pt x="209568" y="82553"/>
                  <a:pt x="203245" y="82554"/>
                  <a:pt x="199345" y="78653"/>
                </a:cubicBezTo>
                <a:lnTo>
                  <a:pt x="187658" y="66967"/>
                </a:lnTo>
                <a:cubicBezTo>
                  <a:pt x="183758" y="63067"/>
                  <a:pt x="183758" y="56744"/>
                  <a:pt x="187656" y="52844"/>
                </a:cubicBezTo>
                <a:lnTo>
                  <a:pt x="220202" y="20297"/>
                </a:lnTo>
                <a:cubicBezTo>
                  <a:pt x="222648" y="17850"/>
                  <a:pt x="223653" y="14312"/>
                  <a:pt x="222859" y="10945"/>
                </a:cubicBezTo>
                <a:cubicBezTo>
                  <a:pt x="222066" y="7577"/>
                  <a:pt x="219586" y="4861"/>
                  <a:pt x="216306" y="3764"/>
                </a:cubicBezTo>
                <a:cubicBezTo>
                  <a:pt x="208993" y="1320"/>
                  <a:pt x="201178" y="0"/>
                  <a:pt x="193074" y="0"/>
                </a:cubicBezTo>
                <a:close/>
                <a:moveTo>
                  <a:pt x="163475" y="159459"/>
                </a:moveTo>
                <a:cubicBezTo>
                  <a:pt x="167666" y="173976"/>
                  <a:pt x="158953" y="189068"/>
                  <a:pt x="144285" y="192696"/>
                </a:cubicBezTo>
                <a:lnTo>
                  <a:pt x="136506" y="194622"/>
                </a:lnTo>
                <a:cubicBezTo>
                  <a:pt x="135908" y="198452"/>
                  <a:pt x="135598" y="202382"/>
                  <a:pt x="135598" y="206388"/>
                </a:cubicBezTo>
                <a:cubicBezTo>
                  <a:pt x="135598" y="210577"/>
                  <a:pt x="135937" y="214685"/>
                  <a:pt x="136591" y="218684"/>
                </a:cubicBezTo>
                <a:lnTo>
                  <a:pt x="143773" y="220413"/>
                </a:lnTo>
                <a:cubicBezTo>
                  <a:pt x="158588" y="223981"/>
                  <a:pt x="167393" y="239227"/>
                  <a:pt x="163080" y="253841"/>
                </a:cubicBezTo>
                <a:lnTo>
                  <a:pt x="160600" y="262246"/>
                </a:lnTo>
                <a:cubicBezTo>
                  <a:pt x="166448" y="267382"/>
                  <a:pt x="173111" y="271551"/>
                  <a:pt x="180362" y="274517"/>
                </a:cubicBezTo>
                <a:lnTo>
                  <a:pt x="186931" y="267611"/>
                </a:lnTo>
                <a:cubicBezTo>
                  <a:pt x="197430" y="256568"/>
                  <a:pt x="215037" y="256571"/>
                  <a:pt x="225533" y="267617"/>
                </a:cubicBezTo>
                <a:lnTo>
                  <a:pt x="232173" y="274604"/>
                </a:lnTo>
                <a:cubicBezTo>
                  <a:pt x="239410" y="271672"/>
                  <a:pt x="246068" y="267542"/>
                  <a:pt x="251917" y="262448"/>
                </a:cubicBezTo>
                <a:lnTo>
                  <a:pt x="249281" y="253315"/>
                </a:lnTo>
                <a:cubicBezTo>
                  <a:pt x="245089" y="238799"/>
                  <a:pt x="253803" y="223706"/>
                  <a:pt x="268471" y="220078"/>
                </a:cubicBezTo>
                <a:lnTo>
                  <a:pt x="276243" y="218155"/>
                </a:lnTo>
                <a:cubicBezTo>
                  <a:pt x="276841" y="214324"/>
                  <a:pt x="277151" y="210394"/>
                  <a:pt x="277151" y="206388"/>
                </a:cubicBezTo>
                <a:cubicBezTo>
                  <a:pt x="277151" y="202197"/>
                  <a:pt x="276812" y="198088"/>
                  <a:pt x="276158" y="194089"/>
                </a:cubicBezTo>
                <a:lnTo>
                  <a:pt x="268981" y="192361"/>
                </a:lnTo>
                <a:cubicBezTo>
                  <a:pt x="254168" y="188794"/>
                  <a:pt x="245362" y="173548"/>
                  <a:pt x="249675" y="158934"/>
                </a:cubicBezTo>
                <a:lnTo>
                  <a:pt x="252153" y="150533"/>
                </a:lnTo>
                <a:cubicBezTo>
                  <a:pt x="246306" y="145398"/>
                  <a:pt x="239642" y="141227"/>
                  <a:pt x="232390" y="138259"/>
                </a:cubicBezTo>
                <a:lnTo>
                  <a:pt x="225825" y="145165"/>
                </a:lnTo>
                <a:cubicBezTo>
                  <a:pt x="215326" y="156206"/>
                  <a:pt x="197719" y="156203"/>
                  <a:pt x="187222" y="145158"/>
                </a:cubicBezTo>
                <a:lnTo>
                  <a:pt x="180581" y="138169"/>
                </a:lnTo>
                <a:cubicBezTo>
                  <a:pt x="173344" y="141101"/>
                  <a:pt x="166686" y="145231"/>
                  <a:pt x="160837" y="150322"/>
                </a:cubicBezTo>
                <a:lnTo>
                  <a:pt x="163475" y="159459"/>
                </a:lnTo>
                <a:close/>
                <a:moveTo>
                  <a:pt x="206375" y="226361"/>
                </a:moveTo>
                <a:cubicBezTo>
                  <a:pt x="195713" y="226361"/>
                  <a:pt x="187072" y="217419"/>
                  <a:pt x="187072" y="206388"/>
                </a:cubicBezTo>
                <a:cubicBezTo>
                  <a:pt x="187072" y="195357"/>
                  <a:pt x="195713" y="186415"/>
                  <a:pt x="206375" y="186415"/>
                </a:cubicBezTo>
                <a:cubicBezTo>
                  <a:pt x="217035" y="186415"/>
                  <a:pt x="225677" y="195357"/>
                  <a:pt x="225677" y="206388"/>
                </a:cubicBezTo>
                <a:cubicBezTo>
                  <a:pt x="225677" y="217419"/>
                  <a:pt x="217035" y="226361"/>
                  <a:pt x="206375" y="226361"/>
                </a:cubicBezTo>
                <a:close/>
              </a:path>
            </a:pathLst>
          </a:custGeom>
          <a:solidFill>
            <a:schemeClr val="tx1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1691F83-5771-159B-DF86-5BEA0770D4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77559" y="1780805"/>
            <a:ext cx="2691542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Improve Concurrency</a:t>
            </a:r>
          </a:p>
        </p:txBody>
      </p:sp>
      <p:sp>
        <p:nvSpPr>
          <p:cNvPr id="27" name="Rectangle: Rounded Corners 20">
            <a:extLst>
              <a:ext uri="{FF2B5EF4-FFF2-40B4-BE49-F238E27FC236}">
                <a16:creationId xmlns:a16="http://schemas.microsoft.com/office/drawing/2014/main" id="{E5E2F5F0-BEB4-4F73-12D8-48D727874C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623976" y="1780805"/>
            <a:ext cx="2944049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Accelerate Performance</a:t>
            </a:r>
          </a:p>
        </p:txBody>
      </p:sp>
      <p:sp>
        <p:nvSpPr>
          <p:cNvPr id="29" name="Rectangle: Rounded Corners 20">
            <a:extLst>
              <a:ext uri="{FF2B5EF4-FFF2-40B4-BE49-F238E27FC236}">
                <a16:creationId xmlns:a16="http://schemas.microsoft.com/office/drawing/2014/main" id="{67080B78-1C71-74D1-79DF-679BB59894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843095" y="1780805"/>
            <a:ext cx="202186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Increase HADR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12AED88-6C01-8FE9-68A8-3B15649906E9}"/>
              </a:ext>
            </a:extLst>
          </p:cNvPr>
          <p:cNvCxnSpPr>
            <a:cxnSpLocks/>
          </p:cNvCxnSpPr>
          <p:nvPr/>
        </p:nvCxnSpPr>
        <p:spPr>
          <a:xfrm>
            <a:off x="2233749" y="4467497"/>
            <a:ext cx="3239588" cy="1005840"/>
          </a:xfrm>
          <a:prstGeom prst="bentConnector3">
            <a:avLst>
              <a:gd name="adj1" fmla="val 0"/>
            </a:avLst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AF2BDDB-BCA4-0730-ED11-0C11FE2B8C1D}"/>
              </a:ext>
            </a:extLst>
          </p:cNvPr>
          <p:cNvCxnSpPr>
            <a:cxnSpLocks/>
          </p:cNvCxnSpPr>
          <p:nvPr/>
        </p:nvCxnSpPr>
        <p:spPr>
          <a:xfrm flipH="1">
            <a:off x="6718663" y="4467497"/>
            <a:ext cx="3239588" cy="1005840"/>
          </a:xfrm>
          <a:prstGeom prst="bentConnector3">
            <a:avLst>
              <a:gd name="adj1" fmla="val 0"/>
            </a:avLst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7 L 0 0.03542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C534-F077-F206-2B29-3F44A0E4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Ulepszenia związane z wydajnością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77E8-E24A-F837-6A62-37ECB4DD6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Optimized Locking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Tempdb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space resource governance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Accelerated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atabase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ecovery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(ADR)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tempdb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Persisted stats for readable secondaries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tracking cleanup</a:t>
            </a:r>
          </a:p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Columnstore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index maintenance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 feedback for expressions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parameter plans optimization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DOP feedback on by default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store for readable secondaries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ABORT_QUERY_EXECUTION query hint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Optimized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sp_executesql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mode optimizations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In-Memory OLTP from a database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tmpfs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 for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tempdb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Linux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CD89-5F0C-6E2D-4A1B-5D46C775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A0204-0A9B-D4B6-452F-5E805A71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  <a:p>
            <a:r>
              <a:rPr lang="pl-PL" dirty="0"/>
              <a:t>Nowe funkcje dla deweloperów</a:t>
            </a:r>
          </a:p>
          <a:p>
            <a:r>
              <a:rPr lang="pl-PL" dirty="0"/>
              <a:t>Ulepszenia wydajności i zarządzania</a:t>
            </a:r>
          </a:p>
          <a:p>
            <a:r>
              <a:rPr lang="pl-PL" dirty="0"/>
              <a:t>Nowości w analizie i integracji danych</a:t>
            </a:r>
          </a:p>
          <a:p>
            <a:r>
              <a:rPr lang="pl-PL" dirty="0"/>
              <a:t>Zabezpieczenia i zarządzanie tożsamościami</a:t>
            </a:r>
          </a:p>
          <a:p>
            <a:r>
              <a:rPr lang="pl-PL" dirty="0"/>
              <a:t>Podsumowanie oraz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299D-E51E-98A8-7B84-3B6C434F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97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515D-AA65-FEE3-3E40-EAB3B22C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Ulepszenia związane z bezpieczeństwem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2100-D665-48D4-7742-EB07D5CB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cache improvements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OAEP support for encryption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PBKDF password hashing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 using system-assigned managed identity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Backup to URL with managed identity</a:t>
            </a: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Managed identity support for EKM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Managed identity for AI models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Entra logins with nonunique display names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password policy on Linux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TDS 8.0/TLS 1.3 support for tools</a:t>
            </a:r>
          </a:p>
        </p:txBody>
      </p:sp>
    </p:spTree>
    <p:extLst>
      <p:ext uri="{BB962C8B-B14F-4D97-AF65-F5344CB8AC3E}">
        <p14:creationId xmlns:p14="http://schemas.microsoft.com/office/powerpoint/2010/main" val="9723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8B8E5-B7EC-ACF6-CB89-90A31087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C32D3AB-FB92-2A14-B189-ABCFEC7B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623817" cy="892552"/>
          </a:xfrm>
        </p:spPr>
        <p:txBody>
          <a:bodyPr/>
          <a:lstStyle/>
          <a:p>
            <a:r>
              <a:rPr lang="en-US" sz="3600">
                <a:latin typeface="+mj-lt"/>
              </a:rPr>
              <a:t>Secure by default</a:t>
            </a:r>
            <a:br>
              <a:rPr lang="en-US" sz="3600">
                <a:latin typeface="+mj-lt"/>
              </a:rPr>
            </a:br>
            <a:r>
              <a:rPr lang="en-US" sz="2200" spc="0">
                <a:gradFill flip="none" rotWithShape="1">
                  <a:gsLst>
                    <a:gs pos="0">
                      <a:srgbClr val="73262F"/>
                    </a:gs>
                    <a:gs pos="68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Provide the latest security capabilities for your data</a:t>
            </a:r>
          </a:p>
        </p:txBody>
      </p:sp>
      <p:pic>
        <p:nvPicPr>
          <p:cNvPr id="13" name="Graphic 12" descr="Microsoft application logo">
            <a:extLst>
              <a:ext uri="{FF2B5EF4-FFF2-40B4-BE49-F238E27FC236}">
                <a16:creationId xmlns:a16="http://schemas.microsoft.com/office/drawing/2014/main" id="{41EFE295-34BB-3D6E-7FF7-A2A36E933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482" y="644190"/>
            <a:ext cx="444381" cy="44438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5E6BFF1-ADE7-D126-EE42-161BBA78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4046" y="673219"/>
            <a:ext cx="444382" cy="444382"/>
          </a:xfrm>
          <a:prstGeom prst="rect">
            <a:avLst/>
          </a:prstGeom>
        </p:spPr>
      </p:pic>
      <p:pic>
        <p:nvPicPr>
          <p:cNvPr id="19" name="Picture 4" descr="Shield">
            <a:extLst>
              <a:ext uri="{FF2B5EF4-FFF2-40B4-BE49-F238E27FC236}">
                <a16:creationId xmlns:a16="http://schemas.microsoft.com/office/drawing/2014/main" id="{EF322DE8-C402-7CAC-2794-B3EF122A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61" y="648259"/>
            <a:ext cx="733055" cy="4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F9013E-00E9-F90A-71EB-5287BF1C298A}"/>
              </a:ext>
            </a:extLst>
          </p:cNvPr>
          <p:cNvGrpSpPr/>
          <p:nvPr/>
        </p:nvGrpSpPr>
        <p:grpSpPr>
          <a:xfrm>
            <a:off x="2278744" y="1401930"/>
            <a:ext cx="7776267" cy="5059545"/>
            <a:chOff x="2278744" y="1401930"/>
            <a:chExt cx="7776267" cy="505954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CDF319-47CD-4F3C-82ED-963FB210F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899119" y="4156650"/>
              <a:ext cx="419154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arrow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AEF754-A7BB-56E3-080D-0503F7C8C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899119" y="3901380"/>
              <a:ext cx="419154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B5A897D-2C2B-931B-DDD9-0EAFFFCA0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83755" y="4862230"/>
              <a:ext cx="500503" cy="500503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B770B71-1EF3-01D5-D7CE-F6789B42A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74315" y="2024743"/>
              <a:ext cx="6226142" cy="3840480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F8DF96-C4E4-DBDB-8BB0-4CE3999A716D}"/>
                </a:ext>
              </a:extLst>
            </p:cNvPr>
            <p:cNvSpPr/>
            <p:nvPr/>
          </p:nvSpPr>
          <p:spPr bwMode="auto">
            <a:xfrm>
              <a:off x="2361080" y="3410070"/>
              <a:ext cx="1371600" cy="1371600"/>
            </a:xfrm>
            <a:prstGeom prst="ellipse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4917" rtl="0" eaLnBrk="1" fontAlgn="base" latinLnBrk="0" hangingPunct="1">
                <a:lnSpc>
                  <a:spcPct val="100000"/>
                </a:lnSpc>
                <a:spcBef>
                  <a:spcPts val="317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2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20183">
                      <a:srgbClr val="FFFFFF"/>
                    </a:gs>
                    <a:gs pos="42000">
                      <a:srgbClr val="FFFFFF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D55B27-002B-327B-E1E9-68CD0E4DE03E}"/>
                </a:ext>
              </a:extLst>
            </p:cNvPr>
            <p:cNvSpPr/>
            <p:nvPr/>
          </p:nvSpPr>
          <p:spPr bwMode="auto">
            <a:xfrm>
              <a:off x="5327669" y="5089875"/>
              <a:ext cx="1371600" cy="1371600"/>
            </a:xfrm>
            <a:prstGeom prst="ellipse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4917" rtl="0" eaLnBrk="1" fontAlgn="base" latinLnBrk="0" hangingPunct="1">
                <a:lnSpc>
                  <a:spcPct val="100000"/>
                </a:lnSpc>
                <a:spcBef>
                  <a:spcPts val="317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2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20183">
                      <a:srgbClr val="FFFFFF"/>
                    </a:gs>
                    <a:gs pos="42000">
                      <a:srgbClr val="FFFFFF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743CD1-1FA4-3CD6-8727-85798CC228AF}"/>
                </a:ext>
              </a:extLst>
            </p:cNvPr>
            <p:cNvSpPr/>
            <p:nvPr/>
          </p:nvSpPr>
          <p:spPr bwMode="auto">
            <a:xfrm>
              <a:off x="5299012" y="1401930"/>
              <a:ext cx="1371600" cy="1371600"/>
            </a:xfrm>
            <a:prstGeom prst="ellipse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4917" rtl="0" eaLnBrk="1" fontAlgn="base" latinLnBrk="0" hangingPunct="1">
                <a:lnSpc>
                  <a:spcPct val="100000"/>
                </a:lnSpc>
                <a:spcBef>
                  <a:spcPts val="317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2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20183">
                      <a:srgbClr val="FFFFFF"/>
                    </a:gs>
                    <a:gs pos="42000">
                      <a:srgbClr val="FFFFFF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29" name="Picture 4" descr="Shield">
              <a:extLst>
                <a:ext uri="{FF2B5EF4-FFF2-40B4-BE49-F238E27FC236}">
                  <a16:creationId xmlns:a16="http://schemas.microsoft.com/office/drawing/2014/main" id="{B1D27A4D-BC24-DDEE-A580-136600D10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354" y="1539379"/>
              <a:ext cx="1657021" cy="1104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aphic 43" descr="Azure Arc icon">
              <a:extLst>
                <a:ext uri="{FF2B5EF4-FFF2-40B4-BE49-F238E27FC236}">
                  <a16:creationId xmlns:a16="http://schemas.microsoft.com/office/drawing/2014/main" id="{CA456009-1A1D-5398-0A2E-BF53820D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54359" y="5291390"/>
              <a:ext cx="934922" cy="895338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CA65451-A0D4-0ADD-EA54-05F59CF5E2F4}"/>
                </a:ext>
              </a:extLst>
            </p:cNvPr>
            <p:cNvSpPr/>
            <p:nvPr/>
          </p:nvSpPr>
          <p:spPr bwMode="auto">
            <a:xfrm>
              <a:off x="8338820" y="3324922"/>
              <a:ext cx="1340463" cy="1258528"/>
            </a:xfrm>
            <a:prstGeom prst="ellipse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4917" rtl="0" eaLnBrk="1" fontAlgn="base" latinLnBrk="0" hangingPunct="1">
                <a:lnSpc>
                  <a:spcPct val="100000"/>
                </a:lnSpc>
                <a:spcBef>
                  <a:spcPts val="317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2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20183">
                      <a:srgbClr val="FFFFFF"/>
                    </a:gs>
                    <a:gs pos="42000">
                      <a:srgbClr val="FFFFFF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27" name="Graphic 26" descr="Microsoft application logo">
              <a:extLst>
                <a:ext uri="{FF2B5EF4-FFF2-40B4-BE49-F238E27FC236}">
                  <a16:creationId xmlns:a16="http://schemas.microsoft.com/office/drawing/2014/main" id="{DD2A7BF1-51EE-F829-3FE8-4858DBC68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2392" y="3484768"/>
              <a:ext cx="830998" cy="830998"/>
            </a:xfrm>
            <a:prstGeom prst="rect">
              <a:avLst/>
            </a:prstGeom>
          </p:spPr>
        </p:pic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7FCDB537-E584-9E8A-3B3B-A9AD6101C91C}"/>
                </a:ext>
              </a:extLst>
            </p:cNvPr>
            <p:cNvSpPr txBox="1">
              <a:spLocks/>
            </p:cNvSpPr>
            <p:nvPr/>
          </p:nvSpPr>
          <p:spPr>
            <a:xfrm>
              <a:off x="5323950" y="3478802"/>
              <a:ext cx="1303020" cy="3385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73262F"/>
                      </a:gs>
                      <a:gs pos="68000">
                        <a:srgbClr val="2A446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outbound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F28C299F-1A95-C380-473B-79FCFAB54BA4}"/>
                </a:ext>
              </a:extLst>
            </p:cNvPr>
            <p:cNvSpPr txBox="1">
              <a:spLocks/>
            </p:cNvSpPr>
            <p:nvPr/>
          </p:nvSpPr>
          <p:spPr>
            <a:xfrm>
              <a:off x="5381100" y="4158886"/>
              <a:ext cx="1303020" cy="3385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73262F"/>
                      </a:gs>
                      <a:gs pos="68000">
                        <a:srgbClr val="2A446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inbound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2A404AC-1897-01B6-0BB1-FC123DEF0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581420" y="1337172"/>
              <a:ext cx="588702" cy="2126166"/>
            </a:xfrm>
            <a:prstGeom prst="roundRect">
              <a:avLst/>
            </a:prstGeom>
            <a:gradFill flip="none" rotWithShape="0">
              <a:gsLst>
                <a:gs pos="37000">
                  <a:srgbClr val="A9D5ED"/>
                </a:gs>
                <a:gs pos="91000">
                  <a:srgbClr val="FFC6CC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2EC3F8-5269-B0E4-41E5-857D7C17A6EF}"/>
                </a:ext>
              </a:extLst>
            </p:cNvPr>
            <p:cNvSpPr txBox="1"/>
            <p:nvPr/>
          </p:nvSpPr>
          <p:spPr>
            <a:xfrm>
              <a:off x="6813409" y="2137287"/>
              <a:ext cx="220292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/>
                </a:rPr>
                <a:t>Protected by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/>
                </a:rPr>
                <a:t>Microsoft Defender</a:t>
              </a:r>
            </a:p>
          </p:txBody>
        </p:sp>
        <p:sp>
          <p:nvSpPr>
            <p:cNvPr id="70" name="Oval 68">
              <a:extLst>
                <a:ext uri="{FF2B5EF4-FFF2-40B4-BE49-F238E27FC236}">
                  <a16:creationId xmlns:a16="http://schemas.microsoft.com/office/drawing/2014/main" id="{1B4E24D7-FDB1-9109-CCFC-5BB294F2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4212601" y="5221728"/>
              <a:ext cx="493453" cy="1557263"/>
            </a:xfrm>
            <a:prstGeom prst="roundRect">
              <a:avLst/>
            </a:prstGeom>
            <a:gradFill flip="none" rotWithShape="0">
              <a:gsLst>
                <a:gs pos="37000">
                  <a:srgbClr val="A9D5ED"/>
                </a:gs>
                <a:gs pos="91000">
                  <a:srgbClr val="FFC6CC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A146560-AC55-EB3D-810C-49C33061E1B7}"/>
                </a:ext>
              </a:extLst>
            </p:cNvPr>
            <p:cNvSpPr txBox="1"/>
            <p:nvPr/>
          </p:nvSpPr>
          <p:spPr>
            <a:xfrm>
              <a:off x="3940269" y="5759903"/>
              <a:ext cx="1032334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/>
                </a:rPr>
                <a:t>Enabled by 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/>
                </a:rPr>
                <a:t>Azure Arc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"/>
              </a:endParaRPr>
            </a:p>
          </p:txBody>
        </p:sp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85FA9413-E8A4-0B67-5136-F4610B1B9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8939166" y="4224980"/>
              <a:ext cx="408594" cy="1823097"/>
            </a:xfrm>
            <a:prstGeom prst="roundRect">
              <a:avLst/>
            </a:prstGeom>
            <a:gradFill flip="none" rotWithShape="0">
              <a:gsLst>
                <a:gs pos="37000">
                  <a:srgbClr val="A9D5ED"/>
                </a:gs>
                <a:gs pos="91000">
                  <a:srgbClr val="FFC6CC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F1D17B7-76A4-2F10-D6E3-5799BA7AE9AF}"/>
                </a:ext>
              </a:extLst>
            </p:cNvPr>
            <p:cNvSpPr txBox="1"/>
            <p:nvPr/>
          </p:nvSpPr>
          <p:spPr>
            <a:xfrm>
              <a:off x="8337124" y="5019897"/>
              <a:ext cx="1586973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/>
                </a:rPr>
                <a:t>Managed Identity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E01DE48-D66B-BDBE-D84E-CB5C6A3E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8744" y="3324689"/>
              <a:ext cx="1480456" cy="1480456"/>
            </a:xfrm>
            <a:prstGeom prst="rect">
              <a:avLst/>
            </a:prstGeom>
          </p:spPr>
        </p:pic>
      </p:grp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97FADDD4-4545-7A63-F807-5688742C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09101" y="584425"/>
            <a:ext cx="2304202" cy="571275"/>
          </a:xfrm>
          <a:prstGeom prst="roundRect">
            <a:avLst/>
          </a:prstGeom>
          <a:noFill/>
          <a:ln w="19050" cap="rnd">
            <a:solidFill>
              <a:srgbClr val="000000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602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2.22222E-6 L 2.708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C2A1-DA35-A53F-6479-44EA6164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BD20-D87B-A7C5-035E-855644DB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Go </a:t>
            </a:r>
            <a:r>
              <a:rPr lang="en-US" i="1"/>
              <a:t>passwordless</a:t>
            </a:r>
            <a:r>
              <a:rPr lang="en-US"/>
              <a:t> with a Managed Identity</a:t>
            </a:r>
          </a:p>
        </p:txBody>
      </p:sp>
      <p:pic>
        <p:nvPicPr>
          <p:cNvPr id="3" name="Graphic 2" descr="Azure Arc icon">
            <a:extLst>
              <a:ext uri="{FF2B5EF4-FFF2-40B4-BE49-F238E27FC236}">
                <a16:creationId xmlns:a16="http://schemas.microsoft.com/office/drawing/2014/main" id="{E7E767AE-8BA2-51AB-5D05-30B6C49FD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2404" y="4234430"/>
            <a:ext cx="515093" cy="51509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A48912C-8B7F-0B92-E1A2-46CF7CAF8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9563" y="4952095"/>
            <a:ext cx="1915886" cy="19158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99A45F-671F-7471-9F47-7E79B15FD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1188" y="1472387"/>
            <a:ext cx="797570" cy="797570"/>
          </a:xfrm>
          <a:prstGeom prst="rect">
            <a:avLst/>
          </a:prstGeom>
        </p:spPr>
      </p:pic>
      <p:pic>
        <p:nvPicPr>
          <p:cNvPr id="7" name="Picture 2" descr="Azure AI Studio - Pricing | Microsoft Azure">
            <a:extLst>
              <a:ext uri="{FF2B5EF4-FFF2-40B4-BE49-F238E27FC236}">
                <a16:creationId xmlns:a16="http://schemas.microsoft.com/office/drawing/2014/main" id="{939C50AF-00AB-A7E3-1CED-02F9161E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89" y="1492833"/>
            <a:ext cx="1519183" cy="7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F2641B-2B40-8B80-F773-BC429C572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1809" y="2169470"/>
            <a:ext cx="500503" cy="500503"/>
          </a:xfrm>
          <a:prstGeom prst="rect">
            <a:avLst/>
          </a:prstGeom>
        </p:spPr>
      </p:pic>
      <p:pic>
        <p:nvPicPr>
          <p:cNvPr id="1026" name="Picture 2" descr="Key Generic color fill icon">
            <a:extLst>
              <a:ext uri="{FF2B5EF4-FFF2-40B4-BE49-F238E27FC236}">
                <a16:creationId xmlns:a16="http://schemas.microsoft.com/office/drawing/2014/main" id="{D5187D12-2EAD-366D-DDE6-37F2D671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01" y="2307932"/>
            <a:ext cx="624849" cy="6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Special Lineal color icon">
            <a:extLst>
              <a:ext uri="{FF2B5EF4-FFF2-40B4-BE49-F238E27FC236}">
                <a16:creationId xmlns:a16="http://schemas.microsoft.com/office/drawing/2014/main" id="{8B3F9751-DB84-95E0-87C4-C730C8B8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37" y="4933866"/>
            <a:ext cx="626346" cy="62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CFA22B-9175-1EDB-4DC9-211517BEEFA6}"/>
              </a:ext>
            </a:extLst>
          </p:cNvPr>
          <p:cNvSpPr txBox="1"/>
          <p:nvPr/>
        </p:nvSpPr>
        <p:spPr>
          <a:xfrm>
            <a:off x="4111188" y="5726814"/>
            <a:ext cx="30020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EXTERNAL MODEL or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sp_invoke_external_rest_endpoint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EE3A5-7B5C-3FF1-E79D-54E5273BD2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0520" y="4952095"/>
            <a:ext cx="700881" cy="700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D17FB5-F08F-C140-BC14-E8DF041C5273}"/>
              </a:ext>
            </a:extLst>
          </p:cNvPr>
          <p:cNvSpPr txBox="1"/>
          <p:nvPr/>
        </p:nvSpPr>
        <p:spPr>
          <a:xfrm>
            <a:off x="7581066" y="5585906"/>
            <a:ext cx="114775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SCOPED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99D02-1CDB-21AA-1B68-C546A7921EB8}"/>
              </a:ext>
            </a:extLst>
          </p:cNvPr>
          <p:cNvSpPr txBox="1"/>
          <p:nvPr/>
        </p:nvSpPr>
        <p:spPr>
          <a:xfrm>
            <a:off x="8324472" y="1645396"/>
            <a:ext cx="1389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AI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Foundry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C7880-ECF5-B92D-1B96-9044B0C88829}"/>
              </a:ext>
            </a:extLst>
          </p:cNvPr>
          <p:cNvSpPr txBox="1"/>
          <p:nvPr/>
        </p:nvSpPr>
        <p:spPr>
          <a:xfrm>
            <a:off x="9052375" y="2324601"/>
            <a:ext cx="6817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Key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A13E6-4E60-9105-85A0-7B886043874D}"/>
              </a:ext>
            </a:extLst>
          </p:cNvPr>
          <p:cNvSpPr txBox="1"/>
          <p:nvPr/>
        </p:nvSpPr>
        <p:spPr>
          <a:xfrm>
            <a:off x="2719629" y="4368865"/>
            <a:ext cx="8714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Arc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04898-0086-9725-5380-E237714B471B}"/>
              </a:ext>
            </a:extLst>
          </p:cNvPr>
          <p:cNvSpPr txBox="1"/>
          <p:nvPr/>
        </p:nvSpPr>
        <p:spPr>
          <a:xfrm>
            <a:off x="2527176" y="1726301"/>
            <a:ext cx="1379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Entra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1B0C-E531-20F5-0D91-AF1649D3F71D}"/>
              </a:ext>
            </a:extLst>
          </p:cNvPr>
          <p:cNvSpPr txBox="1"/>
          <p:nvPr/>
        </p:nvSpPr>
        <p:spPr>
          <a:xfrm>
            <a:off x="5467918" y="2363928"/>
            <a:ext cx="1596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 Assigned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Managed Identity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8D5D57-2DA1-910E-F15F-C9799DAE15EF}"/>
              </a:ext>
            </a:extLst>
          </p:cNvPr>
          <p:cNvSpPr/>
          <p:nvPr/>
        </p:nvSpPr>
        <p:spPr bwMode="auto">
          <a:xfrm>
            <a:off x="2610898" y="4127863"/>
            <a:ext cx="6385351" cy="26086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3B1C6C-81BE-92EA-D4F7-2943B59DEE6B}"/>
              </a:ext>
            </a:extLst>
          </p:cNvPr>
          <p:cNvCxnSpPr>
            <a:cxnSpLocks/>
          </p:cNvCxnSpPr>
          <p:nvPr/>
        </p:nvCxnSpPr>
        <p:spPr>
          <a:xfrm flipH="1">
            <a:off x="8160669" y="3066598"/>
            <a:ext cx="682351" cy="1764371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6E822-497E-7565-C096-4B7928879660}"/>
              </a:ext>
            </a:extLst>
          </p:cNvPr>
          <p:cNvCxnSpPr>
            <a:cxnSpLocks/>
          </p:cNvCxnSpPr>
          <p:nvPr/>
        </p:nvCxnSpPr>
        <p:spPr>
          <a:xfrm>
            <a:off x="6096000" y="5215095"/>
            <a:ext cx="15080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63ACA9-60F2-DE1D-B5BF-B8692696ADCD}"/>
              </a:ext>
            </a:extLst>
          </p:cNvPr>
          <p:cNvSpPr txBox="1"/>
          <p:nvPr/>
        </p:nvSpPr>
        <p:spPr>
          <a:xfrm>
            <a:off x="8940408" y="2579372"/>
            <a:ext cx="3150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“12345abcde67890xyz12345abcde67890”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B6869C-D80F-6812-FD62-66522B89B952}"/>
              </a:ext>
            </a:extLst>
          </p:cNvPr>
          <p:cNvCxnSpPr>
            <a:cxnSpLocks/>
          </p:cNvCxnSpPr>
          <p:nvPr/>
        </p:nvCxnSpPr>
        <p:spPr>
          <a:xfrm flipH="1">
            <a:off x="4111188" y="2780413"/>
            <a:ext cx="943805" cy="145401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121810-F864-F825-62B8-FD113B4C429C}"/>
              </a:ext>
            </a:extLst>
          </p:cNvPr>
          <p:cNvCxnSpPr>
            <a:cxnSpLocks/>
          </p:cNvCxnSpPr>
          <p:nvPr/>
        </p:nvCxnSpPr>
        <p:spPr>
          <a:xfrm flipV="1">
            <a:off x="5426110" y="1838848"/>
            <a:ext cx="2022341" cy="43110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2DF063-6054-43B1-55FC-53F6EF6D5B3C}"/>
              </a:ext>
            </a:extLst>
          </p:cNvPr>
          <p:cNvCxnSpPr>
            <a:cxnSpLocks/>
          </p:cNvCxnSpPr>
          <p:nvPr/>
        </p:nvCxnSpPr>
        <p:spPr>
          <a:xfrm flipH="1" flipV="1">
            <a:off x="4320791" y="4464872"/>
            <a:ext cx="3561214" cy="41098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486BA7-0B9B-23D1-4910-224B1CBCAB5B}"/>
              </a:ext>
            </a:extLst>
          </p:cNvPr>
          <p:cNvSpPr txBox="1"/>
          <p:nvPr/>
        </p:nvSpPr>
        <p:spPr>
          <a:xfrm>
            <a:off x="1607211" y="2500399"/>
            <a:ext cx="29758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Azure Portal support</a:t>
            </a:r>
          </a:p>
        </p:txBody>
      </p:sp>
    </p:spTree>
    <p:extLst>
      <p:ext uri="{BB962C8B-B14F-4D97-AF65-F5344CB8AC3E}">
        <p14:creationId xmlns:p14="http://schemas.microsoft.com/office/powerpoint/2010/main" val="1821800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86326-785D-82F5-CC51-68E93E62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9ECE5757-06B5-9D2D-CE08-8AD7D1934D21}"/>
              </a:ext>
            </a:extLst>
          </p:cNvPr>
          <p:cNvCxnSpPr>
            <a:cxnSpLocks/>
          </p:cNvCxnSpPr>
          <p:nvPr/>
        </p:nvCxnSpPr>
        <p:spPr>
          <a:xfrm flipV="1">
            <a:off x="7936151" y="2022953"/>
            <a:ext cx="0" cy="2518688"/>
          </a:xfrm>
          <a:prstGeom prst="straightConnector1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90C9B0-2F2C-40D3-A7D0-E648A858C27E}"/>
              </a:ext>
            </a:extLst>
          </p:cNvPr>
          <p:cNvSpPr/>
          <p:nvPr/>
        </p:nvSpPr>
        <p:spPr bwMode="auto">
          <a:xfrm flipV="1">
            <a:off x="584200" y="908917"/>
            <a:ext cx="11025188" cy="1072283"/>
          </a:xfrm>
          <a:prstGeom prst="roundRect">
            <a:avLst/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9050">
            <a:noFill/>
          </a:ln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045" name="Rectangle: Rounded Corners 41">
            <a:extLst>
              <a:ext uri="{FF2B5EF4-FFF2-40B4-BE49-F238E27FC236}">
                <a16:creationId xmlns:a16="http://schemas.microsoft.com/office/drawing/2014/main" id="{01545DA9-52F9-BB44-34A0-20D97B947D77}"/>
              </a:ext>
            </a:extLst>
          </p:cNvPr>
          <p:cNvSpPr/>
          <p:nvPr/>
        </p:nvSpPr>
        <p:spPr bwMode="auto">
          <a:xfrm rot="5400000" flipV="1">
            <a:off x="466928" y="1018163"/>
            <a:ext cx="1070044" cy="849549"/>
          </a:xfrm>
          <a:prstGeom prst="round2SameRect">
            <a:avLst>
              <a:gd name="adj1" fmla="val 21906"/>
              <a:gd name="adj2" fmla="val 0"/>
            </a:avLst>
          </a:prstGeom>
          <a:gradFill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EFCCE2E-9B96-4EE6-A0E7-58ACB4AD0B1A}"/>
              </a:ext>
            </a:extLst>
          </p:cNvPr>
          <p:cNvSpPr/>
          <p:nvPr/>
        </p:nvSpPr>
        <p:spPr bwMode="auto">
          <a:xfrm flipV="1">
            <a:off x="4470400" y="5524724"/>
            <a:ext cx="2867313" cy="951595"/>
          </a:xfrm>
          <a:prstGeom prst="roundRect">
            <a:avLst/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BF9365-88C8-C06B-87BF-90D028D35EE7}"/>
              </a:ext>
            </a:extLst>
          </p:cNvPr>
          <p:cNvSpPr/>
          <p:nvPr/>
        </p:nvSpPr>
        <p:spPr bwMode="auto">
          <a:xfrm>
            <a:off x="584200" y="2840229"/>
            <a:ext cx="1640834" cy="3865371"/>
          </a:xfrm>
          <a:prstGeom prst="roundRect">
            <a:avLst>
              <a:gd name="adj" fmla="val 11558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4CDEFD4-D7F0-262A-2523-AD12102F6768}"/>
              </a:ext>
            </a:extLst>
          </p:cNvPr>
          <p:cNvSpPr/>
          <p:nvPr/>
        </p:nvSpPr>
        <p:spPr bwMode="auto">
          <a:xfrm>
            <a:off x="4601020" y="3523026"/>
            <a:ext cx="2985136" cy="1340046"/>
          </a:xfrm>
          <a:prstGeom prst="roundRect">
            <a:avLst>
              <a:gd name="adj" fmla="val 13796"/>
            </a:avLst>
          </a:prstGeom>
          <a:gradFill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B5688-711B-8064-5FEE-C8AEC879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8744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The SQL Server 2025 Platform Architecture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A65147-3B9E-571C-5D9D-ABDAD1ED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660" y="3301712"/>
            <a:ext cx="1440616" cy="1440616"/>
          </a:xfrm>
          <a:prstGeom prst="rect">
            <a:avLst/>
          </a:prstGeom>
        </p:spPr>
      </p:pic>
      <p:pic>
        <p:nvPicPr>
          <p:cNvPr id="4" name="Picture 12" descr="OpenAI begins publicly tracking AI model efficiency | VentureBeat">
            <a:extLst>
              <a:ext uri="{FF2B5EF4-FFF2-40B4-BE49-F238E27FC236}">
                <a16:creationId xmlns:a16="http://schemas.microsoft.com/office/drawing/2014/main" id="{C8338DD3-FF28-1A2A-721B-4B5EBA76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r="34335" b="40681"/>
          <a:stretch/>
        </p:blipFill>
        <p:spPr bwMode="auto">
          <a:xfrm>
            <a:off x="5534038" y="5638362"/>
            <a:ext cx="453101" cy="4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lama icon">
            <a:extLst>
              <a:ext uri="{FF2B5EF4-FFF2-40B4-BE49-F238E27FC236}">
                <a16:creationId xmlns:a16="http://schemas.microsoft.com/office/drawing/2014/main" id="{18ADE1B5-336A-DA5C-520D-5965A130A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910" y="5582580"/>
            <a:ext cx="893829" cy="469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C72974-F7D6-FD52-99CA-11FA2DBA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8615" y="2977097"/>
            <a:ext cx="1440616" cy="1440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976F1-E3E9-CAF1-C23D-661F5F01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64" y="1125191"/>
            <a:ext cx="445198" cy="445196"/>
          </a:xfrm>
          <a:prstGeom prst="rect">
            <a:avLst/>
          </a:prstGeom>
          <a:effectLst/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E553154-AEF1-45B6-B5E1-D206263F5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54" y="4499085"/>
            <a:ext cx="834448" cy="834448"/>
          </a:xfrm>
          <a:prstGeom prst="rect">
            <a:avLst/>
          </a:prstGeom>
        </p:spPr>
      </p:pic>
      <p:pic>
        <p:nvPicPr>
          <p:cNvPr id="11" name="Picture 10" descr="Streaming icon">
            <a:extLst>
              <a:ext uri="{FF2B5EF4-FFF2-40B4-BE49-F238E27FC236}">
                <a16:creationId xmlns:a16="http://schemas.microsoft.com/office/drawing/2014/main" id="{02A1F956-4EC2-5697-CF9B-6956F9396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6995" y="1163741"/>
            <a:ext cx="359116" cy="368094"/>
          </a:xfrm>
          <a:prstGeom prst="rect">
            <a:avLst/>
          </a:prstGeom>
        </p:spPr>
      </p:pic>
      <p:pic>
        <p:nvPicPr>
          <p:cNvPr id="1026" name="Picture 2" descr="Azure Functions—Develop Faster With Serverless Compute | Microsoft Azure">
            <a:extLst>
              <a:ext uri="{FF2B5EF4-FFF2-40B4-BE49-F238E27FC236}">
                <a16:creationId xmlns:a16="http://schemas.microsoft.com/office/drawing/2014/main" id="{1273203E-C1D6-3AFA-FC94-69ABAB0D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70" y="1115857"/>
            <a:ext cx="957192" cy="5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slands Rest Logo - IMAGESEE">
            <a:extLst>
              <a:ext uri="{FF2B5EF4-FFF2-40B4-BE49-F238E27FC236}">
                <a16:creationId xmlns:a16="http://schemas.microsoft.com/office/drawing/2014/main" id="{8B36462E-1340-294D-5DE4-025A061F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279" y="4928481"/>
            <a:ext cx="95194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Azure Arc icon">
            <a:extLst>
              <a:ext uri="{FF2B5EF4-FFF2-40B4-BE49-F238E27FC236}">
                <a16:creationId xmlns:a16="http://schemas.microsoft.com/office/drawing/2014/main" id="{DD593121-F682-2668-3D17-541A10B28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5247" y="2227226"/>
            <a:ext cx="640105" cy="613003"/>
          </a:xfrm>
          <a:prstGeom prst="rect">
            <a:avLst/>
          </a:prstGeom>
        </p:spPr>
      </p:pic>
      <p:pic>
        <p:nvPicPr>
          <p:cNvPr id="15" name="Graphic 14" descr="Microsoft application logo">
            <a:extLst>
              <a:ext uri="{FF2B5EF4-FFF2-40B4-BE49-F238E27FC236}">
                <a16:creationId xmlns:a16="http://schemas.microsoft.com/office/drawing/2014/main" id="{1AA4C495-9DEC-DE1F-BA1E-01060148BD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50664" y="1102471"/>
            <a:ext cx="490634" cy="490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C090E-1402-F53D-8129-39C7792E994A}"/>
              </a:ext>
            </a:extLst>
          </p:cNvPr>
          <p:cNvSpPr txBox="1"/>
          <p:nvPr/>
        </p:nvSpPr>
        <p:spPr>
          <a:xfrm>
            <a:off x="3523922" y="1649615"/>
            <a:ext cx="1120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Entra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C6AF9-39A5-50B8-692F-DB91B91C3CA6}"/>
              </a:ext>
            </a:extLst>
          </p:cNvPr>
          <p:cNvSpPr txBox="1"/>
          <p:nvPr/>
        </p:nvSpPr>
        <p:spPr>
          <a:xfrm>
            <a:off x="1687214" y="1649615"/>
            <a:ext cx="11758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Fabric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89926-7364-6E55-AE95-0F497760FE9E}"/>
              </a:ext>
            </a:extLst>
          </p:cNvPr>
          <p:cNvSpPr txBox="1"/>
          <p:nvPr/>
        </p:nvSpPr>
        <p:spPr>
          <a:xfrm>
            <a:off x="4522639" y="2796403"/>
            <a:ext cx="7041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Arc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13E49-F9F6-1A47-CF6B-0F4B493F35EB}"/>
              </a:ext>
            </a:extLst>
          </p:cNvPr>
          <p:cNvSpPr txBox="1"/>
          <p:nvPr/>
        </p:nvSpPr>
        <p:spPr>
          <a:xfrm>
            <a:off x="5225408" y="4442013"/>
            <a:ext cx="11812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BE967-557C-DDB0-85E6-EA12C4937F55}"/>
              </a:ext>
            </a:extLst>
          </p:cNvPr>
          <p:cNvSpPr txBox="1"/>
          <p:nvPr/>
        </p:nvSpPr>
        <p:spPr>
          <a:xfrm>
            <a:off x="9658133" y="4175993"/>
            <a:ext cx="13215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Secondary Replica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AFD72-FE13-3A87-E6BA-6F07B28210F2}"/>
              </a:ext>
            </a:extLst>
          </p:cNvPr>
          <p:cNvSpPr txBox="1"/>
          <p:nvPr/>
        </p:nvSpPr>
        <p:spPr>
          <a:xfrm>
            <a:off x="5331783" y="6171746"/>
            <a:ext cx="11445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AI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C9729-C98A-7C2E-09B3-E271ED78F9AE}"/>
              </a:ext>
            </a:extLst>
          </p:cNvPr>
          <p:cNvSpPr txBox="1"/>
          <p:nvPr/>
        </p:nvSpPr>
        <p:spPr>
          <a:xfrm>
            <a:off x="5317113" y="1603449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Foundry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9055C9-D1C3-D3E9-D866-794A487DB283}"/>
              </a:ext>
            </a:extLst>
          </p:cNvPr>
          <p:cNvSpPr txBox="1"/>
          <p:nvPr/>
        </p:nvSpPr>
        <p:spPr>
          <a:xfrm>
            <a:off x="8140416" y="1622781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D1EDD-98A7-5C26-D22B-912056923538}"/>
              </a:ext>
            </a:extLst>
          </p:cNvPr>
          <p:cNvSpPr txBox="1"/>
          <p:nvPr/>
        </p:nvSpPr>
        <p:spPr>
          <a:xfrm>
            <a:off x="9977666" y="1603449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EventHub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05A52-8F43-3B54-C2B7-C80F351613F8}"/>
              </a:ext>
            </a:extLst>
          </p:cNvPr>
          <p:cNvSpPr txBox="1"/>
          <p:nvPr/>
        </p:nvSpPr>
        <p:spPr>
          <a:xfrm>
            <a:off x="801063" y="3496175"/>
            <a:ext cx="11926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API Builder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E3E73B-CD3B-1117-6450-1438D27B8F8A}"/>
              </a:ext>
            </a:extLst>
          </p:cNvPr>
          <p:cNvSpPr txBox="1"/>
          <p:nvPr/>
        </p:nvSpPr>
        <p:spPr>
          <a:xfrm>
            <a:off x="735804" y="4425809"/>
            <a:ext cx="13024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Agent framework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CCB9FA-500E-4918-C859-A0DFF86ED7ED}"/>
              </a:ext>
            </a:extLst>
          </p:cNvPr>
          <p:cNvSpPr txBox="1"/>
          <p:nvPr/>
        </p:nvSpPr>
        <p:spPr>
          <a:xfrm>
            <a:off x="853965" y="5289353"/>
            <a:ext cx="1101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SSMS with Copilot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35D14-9FE5-C314-4F2E-E9D90DE94456}"/>
              </a:ext>
            </a:extLst>
          </p:cNvPr>
          <p:cNvSpPr txBox="1"/>
          <p:nvPr/>
        </p:nvSpPr>
        <p:spPr>
          <a:xfrm>
            <a:off x="9526719" y="5278585"/>
            <a:ext cx="16011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REST service endpoint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2902BA-F6F7-0C93-43E7-21C503F8FDA4}"/>
              </a:ext>
            </a:extLst>
          </p:cNvPr>
          <p:cNvCxnSpPr>
            <a:cxnSpLocks/>
          </p:cNvCxnSpPr>
          <p:nvPr/>
        </p:nvCxnSpPr>
        <p:spPr>
          <a:xfrm>
            <a:off x="7704119" y="3763347"/>
            <a:ext cx="20892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D48019-EB74-E7FD-3CAE-4AEBB83902E5}"/>
              </a:ext>
            </a:extLst>
          </p:cNvPr>
          <p:cNvSpPr txBox="1"/>
          <p:nvPr/>
        </p:nvSpPr>
        <p:spPr>
          <a:xfrm>
            <a:off x="8166796" y="3801341"/>
            <a:ext cx="11894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Availability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5BF800-1CE3-D620-531B-EFEBA8B229E2}"/>
              </a:ext>
            </a:extLst>
          </p:cNvPr>
          <p:cNvSpPr txBox="1"/>
          <p:nvPr/>
        </p:nvSpPr>
        <p:spPr>
          <a:xfrm>
            <a:off x="10800921" y="3209349"/>
            <a:ext cx="108555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Reliable Failover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Query Store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Tuning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Diagnostics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Backups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26D791-CAB4-028E-0E37-2ED47F001AD6}"/>
              </a:ext>
            </a:extLst>
          </p:cNvPr>
          <p:cNvSpPr txBox="1"/>
          <p:nvPr/>
        </p:nvSpPr>
        <p:spPr>
          <a:xfrm>
            <a:off x="6659134" y="3733120"/>
            <a:ext cx="77104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JSON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RegEx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Concurrency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Performance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E06BA-DF86-573C-520F-8FC72EEA25B0}"/>
              </a:ext>
            </a:extLst>
          </p:cNvPr>
          <p:cNvSpPr txBox="1"/>
          <p:nvPr/>
        </p:nvSpPr>
        <p:spPr>
          <a:xfrm>
            <a:off x="8738230" y="2393746"/>
            <a:ext cx="16592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Event Streaming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0FD5D1-CD12-CDDC-D770-58D70C8510CD}"/>
              </a:ext>
            </a:extLst>
          </p:cNvPr>
          <p:cNvSpPr txBox="1"/>
          <p:nvPr/>
        </p:nvSpPr>
        <p:spPr>
          <a:xfrm>
            <a:off x="6842478" y="1070789"/>
            <a:ext cx="1104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AI Agent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956FF-5FA1-5464-BCD7-B48B8B71024A}"/>
              </a:ext>
            </a:extLst>
          </p:cNvPr>
          <p:cNvCxnSpPr>
            <a:cxnSpLocks/>
          </p:cNvCxnSpPr>
          <p:nvPr/>
        </p:nvCxnSpPr>
        <p:spPr>
          <a:xfrm flipV="1">
            <a:off x="4831054" y="3106585"/>
            <a:ext cx="0" cy="333909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FA829E-57DE-1529-3D3C-CEBADA5B103C}"/>
              </a:ext>
            </a:extLst>
          </p:cNvPr>
          <p:cNvSpPr txBox="1"/>
          <p:nvPr/>
        </p:nvSpPr>
        <p:spPr>
          <a:xfrm>
            <a:off x="6137915" y="2048046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658598-2DFD-6D4A-EA0A-0FFE83D0B288}"/>
              </a:ext>
            </a:extLst>
          </p:cNvPr>
          <p:cNvCxnSpPr>
            <a:cxnSpLocks/>
          </p:cNvCxnSpPr>
          <p:nvPr/>
        </p:nvCxnSpPr>
        <p:spPr>
          <a:xfrm>
            <a:off x="6116436" y="4953965"/>
            <a:ext cx="0" cy="509286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F6D73B-377A-A121-59E9-BE80758C29E9}"/>
              </a:ext>
            </a:extLst>
          </p:cNvPr>
          <p:cNvSpPr txBox="1"/>
          <p:nvPr/>
        </p:nvSpPr>
        <p:spPr>
          <a:xfrm>
            <a:off x="2575038" y="4493310"/>
            <a:ext cx="15540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Managing the Server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A0A151C-B464-EBFE-F73F-883DCE04D45B}"/>
              </a:ext>
            </a:extLst>
          </p:cNvPr>
          <p:cNvSpPr txBox="1"/>
          <p:nvPr/>
        </p:nvSpPr>
        <p:spPr>
          <a:xfrm>
            <a:off x="2422086" y="2465241"/>
            <a:ext cx="6359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Mirroring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D0AA63C-DD8B-F3EE-5FBA-97788A6F6BF5}"/>
              </a:ext>
            </a:extLst>
          </p:cNvPr>
          <p:cNvSpPr txBox="1"/>
          <p:nvPr/>
        </p:nvSpPr>
        <p:spPr>
          <a:xfrm>
            <a:off x="8002720" y="4644407"/>
            <a:ext cx="22526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sp_invoke_external_rest_endpoint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C1C84DB-235E-DA33-BD9D-05ADC7D6DFA1}"/>
              </a:ext>
            </a:extLst>
          </p:cNvPr>
          <p:cNvSpPr txBox="1"/>
          <p:nvPr/>
        </p:nvSpPr>
        <p:spPr>
          <a:xfrm>
            <a:off x="2801408" y="3451283"/>
            <a:ext cx="11012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GraphQL</a:t>
            </a: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B9C0922-23EE-0033-72E3-0652E6473E89}"/>
              </a:ext>
            </a:extLst>
          </p:cNvPr>
          <p:cNvCxnSpPr>
            <a:cxnSpLocks/>
          </p:cNvCxnSpPr>
          <p:nvPr/>
        </p:nvCxnSpPr>
        <p:spPr>
          <a:xfrm>
            <a:off x="1934824" y="4110615"/>
            <a:ext cx="2562073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15C914-EF59-7BE0-0047-E9ECD31D949A}"/>
              </a:ext>
            </a:extLst>
          </p:cNvPr>
          <p:cNvSpPr txBox="1"/>
          <p:nvPr/>
        </p:nvSpPr>
        <p:spPr>
          <a:xfrm>
            <a:off x="9598615" y="5823240"/>
            <a:ext cx="14934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Agentic RAG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Agents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C40BC6-8CEA-E510-476E-599C55EDCEEA}"/>
              </a:ext>
            </a:extLst>
          </p:cNvPr>
          <p:cNvSpPr txBox="1"/>
          <p:nvPr/>
        </p:nvSpPr>
        <p:spPr>
          <a:xfrm>
            <a:off x="5101359" y="4987346"/>
            <a:ext cx="1033223" cy="2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Embeddings</a:t>
            </a:r>
          </a:p>
        </p:txBody>
      </p:sp>
      <p:pic>
        <p:nvPicPr>
          <p:cNvPr id="2050" name="Picture 2" descr="Nvidia PNG Images Transparent Free Download | PNGMart.com">
            <a:extLst>
              <a:ext uri="{FF2B5EF4-FFF2-40B4-BE49-F238E27FC236}">
                <a16:creationId xmlns:a16="http://schemas.microsoft.com/office/drawing/2014/main" id="{F9FB1AD5-B6DC-9E69-05E7-57611759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87" y="5662613"/>
            <a:ext cx="493999" cy="38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47BF3-D3AF-A9F6-396D-CD85DE911264}"/>
              </a:ext>
            </a:extLst>
          </p:cNvPr>
          <p:cNvCxnSpPr>
            <a:cxnSpLocks/>
          </p:cNvCxnSpPr>
          <p:nvPr/>
        </p:nvCxnSpPr>
        <p:spPr>
          <a:xfrm flipH="1">
            <a:off x="9515718" y="1352880"/>
            <a:ext cx="80437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62E3CE6-2F28-A5EA-5EF9-66AB5A4170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5050" y="2031287"/>
            <a:ext cx="668334" cy="274320"/>
          </a:xfrm>
          <a:prstGeom prst="bentConnector2">
            <a:avLst/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2680920-05B5-8CD4-EAEB-583BD2FF7E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4388" y="1223410"/>
            <a:ext cx="886968" cy="2103120"/>
          </a:xfrm>
          <a:prstGeom prst="bentConnector2">
            <a:avLst/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Elbow Connector 1038">
            <a:extLst>
              <a:ext uri="{FF2B5EF4-FFF2-40B4-BE49-F238E27FC236}">
                <a16:creationId xmlns:a16="http://schemas.microsoft.com/office/drawing/2014/main" id="{5C49E15B-4751-34DF-7001-E7825F580368}"/>
              </a:ext>
            </a:extLst>
          </p:cNvPr>
          <p:cNvCxnSpPr>
            <a:cxnSpLocks/>
          </p:cNvCxnSpPr>
          <p:nvPr/>
        </p:nvCxnSpPr>
        <p:spPr>
          <a:xfrm rot="5400000">
            <a:off x="8145321" y="828954"/>
            <a:ext cx="1600200" cy="365760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C12AC1A7-FA98-DFC8-D2A5-2CC8F1635C0D}"/>
              </a:ext>
            </a:extLst>
          </p:cNvPr>
          <p:cNvCxnSpPr>
            <a:cxnSpLocks/>
          </p:cNvCxnSpPr>
          <p:nvPr/>
        </p:nvCxnSpPr>
        <p:spPr>
          <a:xfrm flipH="1">
            <a:off x="6629400" y="1352880"/>
            <a:ext cx="16306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Elbow Connector 1040">
            <a:extLst>
              <a:ext uri="{FF2B5EF4-FFF2-40B4-BE49-F238E27FC236}">
                <a16:creationId xmlns:a16="http://schemas.microsoft.com/office/drawing/2014/main" id="{22715EF0-269A-83A1-87AE-31AE04247B7E}"/>
              </a:ext>
            </a:extLst>
          </p:cNvPr>
          <p:cNvCxnSpPr>
            <a:cxnSpLocks/>
          </p:cNvCxnSpPr>
          <p:nvPr/>
        </p:nvCxnSpPr>
        <p:spPr>
          <a:xfrm>
            <a:off x="7740384" y="4499085"/>
            <a:ext cx="1876407" cy="581152"/>
          </a:xfrm>
          <a:prstGeom prst="bentConnector3">
            <a:avLst>
              <a:gd name="adj1" fmla="val 10551"/>
            </a:avLst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Elbow Connector 1048">
            <a:extLst>
              <a:ext uri="{FF2B5EF4-FFF2-40B4-BE49-F238E27FC236}">
                <a16:creationId xmlns:a16="http://schemas.microsoft.com/office/drawing/2014/main" id="{2C0A5317-6CA4-FB9A-62A1-2B115841DA3C}"/>
              </a:ext>
            </a:extLst>
          </p:cNvPr>
          <p:cNvCxnSpPr>
            <a:cxnSpLocks/>
          </p:cNvCxnSpPr>
          <p:nvPr/>
        </p:nvCxnSpPr>
        <p:spPr>
          <a:xfrm>
            <a:off x="1977013" y="3219126"/>
            <a:ext cx="2493387" cy="476574"/>
          </a:xfrm>
          <a:prstGeom prst="bentConnector3">
            <a:avLst>
              <a:gd name="adj1" fmla="val 28811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Elbow Connector 1051">
            <a:extLst>
              <a:ext uri="{FF2B5EF4-FFF2-40B4-BE49-F238E27FC236}">
                <a16:creationId xmlns:a16="http://schemas.microsoft.com/office/drawing/2014/main" id="{6A4B3D70-CA7B-9C18-47A0-493E7CAAF909}"/>
              </a:ext>
            </a:extLst>
          </p:cNvPr>
          <p:cNvCxnSpPr>
            <a:cxnSpLocks/>
          </p:cNvCxnSpPr>
          <p:nvPr/>
        </p:nvCxnSpPr>
        <p:spPr>
          <a:xfrm flipV="1">
            <a:off x="1961324" y="4415151"/>
            <a:ext cx="2531165" cy="652669"/>
          </a:xfrm>
          <a:prstGeom prst="bentConnector3">
            <a:avLst>
              <a:gd name="adj1" fmla="val 21362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3F1D70-DD70-AAC4-404B-3483BF2C5045}"/>
              </a:ext>
            </a:extLst>
          </p:cNvPr>
          <p:cNvCxnSpPr>
            <a:cxnSpLocks/>
          </p:cNvCxnSpPr>
          <p:nvPr/>
        </p:nvCxnSpPr>
        <p:spPr>
          <a:xfrm>
            <a:off x="5230906" y="2616522"/>
            <a:ext cx="83966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headEnd type="none" w="lg" len="med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550F489-E682-23F0-45BD-30813C156869}"/>
              </a:ext>
            </a:extLst>
          </p:cNvPr>
          <p:cNvSpPr txBox="1"/>
          <p:nvPr/>
        </p:nvSpPr>
        <p:spPr>
          <a:xfrm>
            <a:off x="5282973" y="2177421"/>
            <a:ext cx="7041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Managed Identity</a:t>
            </a:r>
          </a:p>
        </p:txBody>
      </p:sp>
      <p:cxnSp>
        <p:nvCxnSpPr>
          <p:cNvPr id="54" name="Elbow Connector 1040">
            <a:extLst>
              <a:ext uri="{FF2B5EF4-FFF2-40B4-BE49-F238E27FC236}">
                <a16:creationId xmlns:a16="http://schemas.microsoft.com/office/drawing/2014/main" id="{E3DF3AAB-6E69-F95E-A1C4-122E9E7AFB59}"/>
              </a:ext>
            </a:extLst>
          </p:cNvPr>
          <p:cNvCxnSpPr>
            <a:cxnSpLocks/>
            <a:endCxn id="47" idx="3"/>
          </p:cNvCxnSpPr>
          <p:nvPr/>
        </p:nvCxnSpPr>
        <p:spPr>
          <a:xfrm rot="5400000">
            <a:off x="7175790" y="5234257"/>
            <a:ext cx="928188" cy="604341"/>
          </a:xfrm>
          <a:prstGeom prst="bentConnector2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B6E72BA-80D5-7228-0FA7-5551D43906D4}"/>
              </a:ext>
            </a:extLst>
          </p:cNvPr>
          <p:cNvCxnSpPr>
            <a:cxnSpLocks/>
          </p:cNvCxnSpPr>
          <p:nvPr/>
        </p:nvCxnSpPr>
        <p:spPr>
          <a:xfrm flipH="1" flipV="1">
            <a:off x="6096278" y="1852620"/>
            <a:ext cx="7512" cy="1580466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AE87863F-1082-B4AE-E89B-E6E8FF6346EC}"/>
              </a:ext>
            </a:extLst>
          </p:cNvPr>
          <p:cNvSpPr txBox="1"/>
          <p:nvPr/>
        </p:nvSpPr>
        <p:spPr>
          <a:xfrm>
            <a:off x="752618" y="1620732"/>
            <a:ext cx="5200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25FCBAED-A184-3E23-11A0-1E8026C014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946" y="1124670"/>
            <a:ext cx="459033" cy="4590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4F71264-9FC7-2434-E933-22CE61BFA0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4742" y="5757569"/>
            <a:ext cx="855855" cy="500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314F86-0403-CCC0-0418-84AC730080F0}"/>
              </a:ext>
            </a:extLst>
          </p:cNvPr>
          <p:cNvSpPr txBox="1"/>
          <p:nvPr/>
        </p:nvSpPr>
        <p:spPr>
          <a:xfrm>
            <a:off x="766716" y="6346642"/>
            <a:ext cx="13024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VS Code mssql</a:t>
            </a:r>
          </a:p>
        </p:txBody>
      </p:sp>
      <p:pic>
        <p:nvPicPr>
          <p:cNvPr id="10" name="Picture 2" descr="Microsoft 365 Copilot Logo, symbol, meaning, history, PNG, brand">
            <a:extLst>
              <a:ext uri="{FF2B5EF4-FFF2-40B4-BE49-F238E27FC236}">
                <a16:creationId xmlns:a16="http://schemas.microsoft.com/office/drawing/2014/main" id="{40C82060-197A-0D85-9240-470F167D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27" y="4909776"/>
            <a:ext cx="536849" cy="3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9A814BE-7998-3937-D056-BB46F976F8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2328" y="5929132"/>
            <a:ext cx="415110" cy="415110"/>
          </a:xfrm>
          <a:prstGeom prst="rect">
            <a:avLst/>
          </a:prstGeom>
        </p:spPr>
      </p:pic>
      <p:cxnSp>
        <p:nvCxnSpPr>
          <p:cNvPr id="50" name="Elbow Connector 1051">
            <a:extLst>
              <a:ext uri="{FF2B5EF4-FFF2-40B4-BE49-F238E27FC236}">
                <a16:creationId xmlns:a16="http://schemas.microsoft.com/office/drawing/2014/main" id="{33688911-AA00-297C-52EC-606016956C94}"/>
              </a:ext>
            </a:extLst>
          </p:cNvPr>
          <p:cNvCxnSpPr>
            <a:cxnSpLocks/>
          </p:cNvCxnSpPr>
          <p:nvPr/>
        </p:nvCxnSpPr>
        <p:spPr>
          <a:xfrm flipV="1">
            <a:off x="2038289" y="4772914"/>
            <a:ext cx="2441778" cy="1404719"/>
          </a:xfrm>
          <a:prstGeom prst="bentConnector3">
            <a:avLst>
              <a:gd name="adj1" fmla="val 37933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1985457-F460-3BFD-DFD0-E1532E9FE89E}"/>
              </a:ext>
            </a:extLst>
          </p:cNvPr>
          <p:cNvSpPr txBox="1"/>
          <p:nvPr/>
        </p:nvSpPr>
        <p:spPr>
          <a:xfrm>
            <a:off x="2938485" y="4870099"/>
            <a:ext cx="15540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 Copilot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Dev Container</a:t>
            </a:r>
          </a:p>
        </p:txBody>
      </p:sp>
      <p:pic>
        <p:nvPicPr>
          <p:cNvPr id="30" name="Picture 2" descr="Streamlining the Machine Learning Workflow with ONNX and ONNX Runtime ...">
            <a:extLst>
              <a:ext uri="{FF2B5EF4-FFF2-40B4-BE49-F238E27FC236}">
                <a16:creationId xmlns:a16="http://schemas.microsoft.com/office/drawing/2014/main" id="{BEFF7457-66F3-E783-6EF8-1588EFA9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21" y="5690994"/>
            <a:ext cx="388457" cy="39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Smiley face icon">
            <a:extLst>
              <a:ext uri="{FF2B5EF4-FFF2-40B4-BE49-F238E27FC236}">
                <a16:creationId xmlns:a16="http://schemas.microsoft.com/office/drawing/2014/main" id="{F67E4CA4-D576-9D1C-3BD2-C95A7A63FC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17365" y="5671889"/>
            <a:ext cx="447633" cy="44763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2E1067A-B091-D5F6-2AF4-FAE5DB53E2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50999" y="1085798"/>
            <a:ext cx="599206" cy="454398"/>
          </a:xfrm>
          <a:prstGeom prst="rect">
            <a:avLst/>
          </a:prstGeom>
        </p:spPr>
      </p:pic>
      <p:pic>
        <p:nvPicPr>
          <p:cNvPr id="55" name="Picture 2" descr="What is Data API builder? - Azure Databases | Microsoft Learn">
            <a:extLst>
              <a:ext uri="{FF2B5EF4-FFF2-40B4-BE49-F238E27FC236}">
                <a16:creationId xmlns:a16="http://schemas.microsoft.com/office/drawing/2014/main" id="{A2E99603-30FB-D6BB-89A3-DCB0E68C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09" y="2900131"/>
            <a:ext cx="534021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 descr="A purple molecule structure on a black background&#10;&#10;AI-generated content may be incorrect.">
            <a:extLst>
              <a:ext uri="{FF2B5EF4-FFF2-40B4-BE49-F238E27FC236}">
                <a16:creationId xmlns:a16="http://schemas.microsoft.com/office/drawing/2014/main" id="{943217C3-59A0-10F4-82D4-C6047A9AA1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41424" y="3720487"/>
            <a:ext cx="721527" cy="72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E025-DAEE-145E-C55B-D619B817987D}"/>
              </a:ext>
            </a:extLst>
          </p:cNvPr>
          <p:cNvSpPr txBox="1"/>
          <p:nvPr/>
        </p:nvSpPr>
        <p:spPr>
          <a:xfrm>
            <a:off x="2719546" y="3871363"/>
            <a:ext cx="11012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Agents</a:t>
            </a:r>
          </a:p>
        </p:txBody>
      </p:sp>
    </p:spTree>
    <p:extLst>
      <p:ext uri="{BB962C8B-B14F-4D97-AF65-F5344CB8AC3E}">
        <p14:creationId xmlns:p14="http://schemas.microsoft.com/office/powerpoint/2010/main" val="4096070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045" grpId="0" animBg="1"/>
      <p:bldP spid="47" grpId="0" animBg="1"/>
      <p:bldP spid="36" grpId="0" animBg="1"/>
      <p:bldP spid="16" grpId="0"/>
      <p:bldP spid="17" grpId="0"/>
      <p:bldP spid="18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3" grpId="0"/>
      <p:bldP spid="37" grpId="0"/>
      <p:bldP spid="41" grpId="0"/>
      <p:bldP spid="45" grpId="0"/>
      <p:bldP spid="58" grpId="0"/>
      <p:bldP spid="1024" grpId="0"/>
      <p:bldP spid="1030" grpId="0"/>
      <p:bldP spid="1033" grpId="0"/>
      <p:bldP spid="1036" grpId="0"/>
      <p:bldP spid="1037" grpId="0"/>
      <p:bldP spid="51" grpId="0"/>
      <p:bldP spid="1064" grpId="0"/>
      <p:bldP spid="39" grpId="0"/>
      <p:bldP spid="57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3A9567-ACC1-8862-C40D-5D02DF7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Podsumowanie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03BD17-6F69-DFCE-3731-F3DFD4EF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189" lvl="1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Dzięki nowym funkcjom, takim jak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zoptymalizowane blokowanie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zaawansowane narzędzia agregujące i tekstowe, wsparcie dla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 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oraz wyrażeń regularnych, SQL Server 2025 pozwala na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szybsze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 bardziej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efektywne przetwarzanie danych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 przekłada się na lepszą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wydajność 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aplikacji i analizy biznesowe. </a:t>
            </a:r>
          </a:p>
          <a:p>
            <a:pPr marL="457189" lvl="1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Dodatkowo, nowe mechanizmy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zabezpieczeń 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długoterminowe wsparcie 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produktu gwarantują ochronę danych oraz stabilność systemu przez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wiele lat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457189" lvl="1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Integracja z chmurą i elastyczność architektury umożliwiają łatwe dostosowanie infrastruktury do zmieniających się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potrzeb biznesowych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7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C753-2CB1-1658-4B11-26DC4107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FC0-9415-0D46-7B4A-FAF096A7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577337" cy="698500"/>
          </a:xfrm>
        </p:spPr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07329F48-041F-96A1-4EF7-97D3D72DF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96900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B3A8BED6-25AE-850B-5719-714D637F64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96900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C5103D13-C404-7477-C9B6-596E767F73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20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06ABC133-2525-67D5-CF00-112EE1B639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9C8C9326-FF0D-88B4-EDDB-5F91725352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19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F015C9D4-5F29-B755-359B-AB9F12E2CC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AB1CF501-8E9C-2B6F-AB5B-7F449F5A59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45332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2687375E-E76F-4475-4FDC-410BDFF93C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20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91D3E652-4F65-DAF4-B99C-D6C42802FA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EB0C75-2B03-833B-3370-6A9C667DBCF5}"/>
              </a:ext>
            </a:extLst>
          </p:cNvPr>
          <p:cNvSpPr txBox="1">
            <a:spLocks/>
          </p:cNvSpPr>
          <p:nvPr/>
        </p:nvSpPr>
        <p:spPr>
          <a:xfrm>
            <a:off x="635000" y="19050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Check out our blogs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aka.ms/Build/sql2025blog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C885DE-BB0F-BA56-8B0D-D303E52D17F6}"/>
              </a:ext>
            </a:extLst>
          </p:cNvPr>
          <p:cNvSpPr txBox="1">
            <a:spLocks/>
          </p:cNvSpPr>
          <p:nvPr/>
        </p:nvSpPr>
        <p:spPr>
          <a:xfrm>
            <a:off x="4419600" y="19050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Download it today</a:t>
            </a:r>
          </a:p>
          <a:p>
            <a:pPr marL="0" indent="0" algn="ctr">
              <a:buNone/>
            </a:pPr>
            <a:r>
              <a:rPr lang="en-US" sz="1600" dirty="0"/>
              <a:t>aka.ms/</a:t>
            </a:r>
            <a:r>
              <a:rPr lang="en-US" sz="1600" dirty="0" err="1"/>
              <a:t>getsqlserver</a:t>
            </a:r>
            <a:endParaRPr lang="en-US"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131E2B-C5DD-5070-DE50-E0FCDF3D7039}"/>
              </a:ext>
            </a:extLst>
          </p:cNvPr>
          <p:cNvSpPr txBox="1">
            <a:spLocks/>
          </p:cNvSpPr>
          <p:nvPr/>
        </p:nvSpPr>
        <p:spPr>
          <a:xfrm>
            <a:off x="8178800" y="19050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Read the docs</a:t>
            </a:r>
          </a:p>
          <a:p>
            <a:pPr marL="0" indent="0" algn="ctr">
              <a:buNone/>
            </a:pPr>
            <a:r>
              <a:rPr lang="en-US" sz="1600"/>
              <a:t>aka.ms/sqlserver2025docs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AFE616-7037-36F7-1B15-F82C0DBA60D5}"/>
              </a:ext>
            </a:extLst>
          </p:cNvPr>
          <p:cNvSpPr txBox="1">
            <a:spLocks/>
          </p:cNvSpPr>
          <p:nvPr/>
        </p:nvSpPr>
        <p:spPr>
          <a:xfrm>
            <a:off x="635000" y="35814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Get the decks</a:t>
            </a:r>
          </a:p>
          <a:p>
            <a:pPr marL="0" indent="0" algn="ctr">
              <a:buNone/>
            </a:pPr>
            <a:r>
              <a:rPr lang="en-US" sz="1600"/>
              <a:t>aka.ms/sqlserver2025decks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F0FCF0-A9FA-61F8-A7F4-F4A6A4C6B36A}"/>
              </a:ext>
            </a:extLst>
          </p:cNvPr>
          <p:cNvSpPr txBox="1">
            <a:spLocks/>
          </p:cNvSpPr>
          <p:nvPr/>
        </p:nvSpPr>
        <p:spPr>
          <a:xfrm>
            <a:off x="4419600" y="35814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Get the demos</a:t>
            </a:r>
          </a:p>
          <a:p>
            <a:pPr marL="0" indent="0" algn="ctr">
              <a:buNone/>
            </a:pPr>
            <a:r>
              <a:rPr lang="en-US" sz="1600"/>
              <a:t>aka.ms/sqlserver2025demos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7972AE-4898-2AF9-E4DB-297FE7C866E0}"/>
              </a:ext>
            </a:extLst>
          </p:cNvPr>
          <p:cNvSpPr txBox="1">
            <a:spLocks/>
          </p:cNvSpPr>
          <p:nvPr/>
        </p:nvSpPr>
        <p:spPr>
          <a:xfrm>
            <a:off x="8178800" y="3581400"/>
            <a:ext cx="3403600" cy="8679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Give us your feedback</a:t>
            </a:r>
          </a:p>
          <a:p>
            <a:pPr marL="0" indent="0" algn="ctr">
              <a:buNone/>
            </a:pPr>
            <a:r>
              <a:rPr lang="en-US" sz="1600"/>
              <a:t>aka.ms/sqlfeedback</a:t>
            </a:r>
          </a:p>
          <a:p>
            <a:pPr marL="0" indent="0" algn="ctr">
              <a:buNone/>
            </a:pPr>
            <a:r>
              <a:rPr lang="en-US" sz="1600"/>
              <a:t>https://aka.ms/ssms-feedback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64A79D-70DC-01A6-49ED-D4D77F70699B}"/>
              </a:ext>
            </a:extLst>
          </p:cNvPr>
          <p:cNvSpPr txBox="1">
            <a:spLocks/>
          </p:cNvSpPr>
          <p:nvPr/>
        </p:nvSpPr>
        <p:spPr>
          <a:xfrm>
            <a:off x="4719819" y="5246809"/>
            <a:ext cx="2768600" cy="8494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Upgrade to the new SSMS 2</a:t>
            </a:r>
            <a:r>
              <a:rPr lang="pl-PL" sz="1800" b="1" dirty="0"/>
              <a:t>2</a:t>
            </a:r>
            <a:r>
              <a:rPr lang="en-US" sz="1800" b="1" dirty="0"/>
              <a:t> and Copilot</a:t>
            </a:r>
          </a:p>
          <a:p>
            <a:pPr marL="0" indent="0" algn="ctr">
              <a:buNone/>
            </a:pPr>
            <a:r>
              <a:rPr lang="en-US" sz="1600" dirty="0"/>
              <a:t>aka.ms/ssms2</a:t>
            </a:r>
            <a:r>
              <a:rPr lang="pl-PL" sz="1600" dirty="0"/>
              <a:t>2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568F82-F528-2BA1-2296-27F5115677F7}"/>
              </a:ext>
            </a:extLst>
          </p:cNvPr>
          <p:cNvSpPr txBox="1">
            <a:spLocks/>
          </p:cNvSpPr>
          <p:nvPr/>
        </p:nvSpPr>
        <p:spPr>
          <a:xfrm>
            <a:off x="8288519" y="5246809"/>
            <a:ext cx="3200400" cy="8494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Be more efficient with GitHub Copilot</a:t>
            </a:r>
          </a:p>
          <a:p>
            <a:pPr marL="0" indent="0" algn="ctr">
              <a:buNone/>
            </a:pPr>
            <a:r>
              <a:rPr lang="en-US" sz="1600"/>
              <a:t>aka.ms/vscode-mssql-copilot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187539-C718-55FA-7623-5A86921002FC}"/>
              </a:ext>
            </a:extLst>
          </p:cNvPr>
          <p:cNvSpPr txBox="1">
            <a:spLocks/>
          </p:cNvSpPr>
          <p:nvPr/>
        </p:nvSpPr>
        <p:spPr>
          <a:xfrm>
            <a:off x="592593" y="5246809"/>
            <a:ext cx="3403600" cy="8679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Learn from our videos</a:t>
            </a:r>
          </a:p>
          <a:p>
            <a:pPr marL="0" indent="0" algn="ctr">
              <a:buNone/>
            </a:pPr>
            <a:r>
              <a:rPr lang="en-US" sz="1600"/>
              <a:t>aka.ms/Build/sql2025mechanics</a:t>
            </a:r>
          </a:p>
          <a:p>
            <a:pPr marL="0" indent="0" algn="ctr">
              <a:buNone/>
            </a:pPr>
            <a:r>
              <a:rPr lang="en-US" sz="1600"/>
              <a:t>aka.ms/SQL2025videos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7B5534D-FC41-9460-5E63-8E3950A3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5500" y="1409700"/>
            <a:ext cx="501650" cy="5016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201E357-4898-C500-1528-AC6DD493B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0900" y="1422400"/>
            <a:ext cx="469900" cy="4699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BFBBDEF-8F59-6EF4-2C0B-F654D1286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9000" y="1447800"/>
            <a:ext cx="4191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00098C5-AE82-7ACE-AE0D-BA1090F1C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3600" y="3124200"/>
            <a:ext cx="444500" cy="4445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443C79C-8BEB-345D-F55D-9F66E9596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8200" y="3124200"/>
            <a:ext cx="457200" cy="457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A33B849-C178-6B40-4840-AED65957D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40900" y="3098800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5D65454-BB14-0E3F-E337-5F94205EF6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0119" y="4815009"/>
            <a:ext cx="419100" cy="4191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FD20B38-D1C0-4577-33B3-783A688304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47419" y="4815009"/>
            <a:ext cx="457200" cy="457200"/>
          </a:xfrm>
          <a:prstGeom prst="rect">
            <a:avLst/>
          </a:prstGeom>
        </p:spPr>
      </p:pic>
      <p:pic>
        <p:nvPicPr>
          <p:cNvPr id="13" name="Graphic 12" descr="Vlog with solid fill">
            <a:extLst>
              <a:ext uri="{FF2B5EF4-FFF2-40B4-BE49-F238E27FC236}">
                <a16:creationId xmlns:a16="http://schemas.microsoft.com/office/drawing/2014/main" id="{A90F5511-3135-BC06-4C43-535075CD15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3815" y="4752416"/>
            <a:ext cx="544285" cy="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612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79C9-9DA4-C01C-32D8-DC5B8DD2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080F-B401-C4E7-49D5-FC1DFFAC0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4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7B121-98A0-7DAE-C5E8-42555B63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Pytania do Was: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97F4BE-E10E-414B-2885-8A38197C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Jaki jest najniższy poziom zgodności bazy danych (</a:t>
            </a:r>
            <a:r>
              <a:rPr lang="pl-P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dla SQL Server 2025?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 (SQL Server 2008)</a:t>
            </a:r>
            <a:endParaRPr lang="pl-P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Jaki jest maksymalny rozmiar bazy dla SQL Server 2025 </a:t>
            </a:r>
            <a:b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dla edycji 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Express?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 GB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Jaki jest maksymalny rozmiar danych dla typu danych </a:t>
            </a:r>
            <a:r>
              <a:rPr lang="pl-P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56140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0D0571-51B0-3F06-6565-4D24FB8B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Ankieta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EB0569-978C-BCDF-1798-F5D4B328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6F0155F-8178-ABB9-5212-0CD72B76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92" y="1825625"/>
            <a:ext cx="4523015" cy="45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D00F6-FF73-B967-BB89-87002576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Kilka słów o mnie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C00FED6-8C49-7BCE-D8AD-6FD50A99DD37}"/>
              </a:ext>
            </a:extLst>
          </p:cNvPr>
          <p:cNvSpPr txBox="1">
            <a:spLocks/>
          </p:cNvSpPr>
          <p:nvPr/>
        </p:nvSpPr>
        <p:spPr>
          <a:xfrm>
            <a:off x="980809" y="4429356"/>
            <a:ext cx="2904021" cy="1747607"/>
          </a:xfrm>
          <a:prstGeom prst="rect">
            <a:avLst/>
          </a:prstGeom>
        </p:spPr>
        <p:txBody>
          <a:bodyPr/>
          <a:lstStyle>
            <a:lvl1pPr marL="0">
              <a:defRPr sz="2000">
                <a:latin typeface="Avenir Next LT Pro" panose="020B0504020202020204" pitchFamily="34" charset="-18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28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Solutions Architect</a:t>
            </a:r>
          </a:p>
          <a:p>
            <a:pPr algn="ctr">
              <a:spcAft>
                <a:spcPts val="728"/>
              </a:spcAft>
              <a:defRPr/>
            </a:pPr>
            <a:r>
              <a:rPr lang="pl-PL" sz="1455" b="1" kern="0" dirty="0" err="1">
                <a:solidFill>
                  <a:prstClr val="white"/>
                </a:solidFill>
              </a:rPr>
              <a:t>Algomine</a:t>
            </a:r>
            <a:r>
              <a:rPr lang="pl-PL" sz="1455" b="1" kern="0" dirty="0">
                <a:solidFill>
                  <a:prstClr val="white"/>
                </a:solidFill>
              </a:rPr>
              <a:t> 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28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55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Transition</a:t>
            </a:r>
            <a:r>
              <a:rPr kumimoji="0" lang="pl-PL" sz="145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 Technologies PSC </a:t>
            </a:r>
            <a:r>
              <a:rPr kumimoji="0" lang="pl-PL" sz="145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Kraków, Polska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28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5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Michal.Sadowski@hotmail.com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28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5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https://aka.ms/michal</a:t>
            </a:r>
            <a:r>
              <a:rPr kumimoji="0" lang="pl-PL" sz="145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 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D3269AD1-58B6-A069-1C2A-4ADC2D57548C}"/>
              </a:ext>
            </a:extLst>
          </p:cNvPr>
          <p:cNvSpPr txBox="1">
            <a:spLocks/>
          </p:cNvSpPr>
          <p:nvPr/>
        </p:nvSpPr>
        <p:spPr>
          <a:xfrm>
            <a:off x="4165911" y="1903667"/>
            <a:ext cx="6744709" cy="2982657"/>
          </a:xfrm>
          <a:prstGeom prst="rect">
            <a:avLst/>
          </a:prstGeom>
        </p:spPr>
        <p:txBody>
          <a:bodyPr anchor="ctr"/>
          <a:lstStyle>
            <a:lvl1pPr marL="0">
              <a:defRPr sz="2000">
                <a:latin typeface="Avenir Next LT Pro" panose="020B0504020202020204" pitchFamily="34" charset="-18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7935" marR="0" lvl="0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Architekt chmurowych platform danych opartych o Microsoft </a:t>
            </a:r>
            <a:r>
              <a:rPr kumimoji="0" lang="pl-P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Azure</a:t>
            </a:r>
            <a:endParaRPr kumimoji="0" lang="pl-P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-18"/>
              <a:ea typeface="+mn-ea"/>
              <a:cs typeface="+mn-cs"/>
            </a:endParaRPr>
          </a:p>
          <a:p>
            <a:pPr marL="207935" marR="0" lvl="0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Ponad 18 lat doświadczenia w IT (administracja Windows Server, </a:t>
            </a:r>
            <a:b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</a:b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MS SQL </a:t>
            </a:r>
            <a:r>
              <a:rPr kumimoji="0" lang="pl-P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Sever</a:t>
            </a: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, Microsoft </a:t>
            </a:r>
            <a:r>
              <a:rPr kumimoji="0" lang="pl-P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Azure</a:t>
            </a: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)</a:t>
            </a:r>
          </a:p>
          <a:p>
            <a:pPr marL="207935" marR="0" lvl="0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Lider krakowskiej grupy </a:t>
            </a:r>
            <a:r>
              <a:rPr kumimoji="0" lang="pl-PL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Data </a:t>
            </a:r>
            <a:r>
              <a:rPr kumimoji="0" lang="pl-PL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Community</a:t>
            </a:r>
            <a:r>
              <a:rPr kumimoji="0" lang="pl-PL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 PL</a:t>
            </a:r>
          </a:p>
          <a:p>
            <a:pPr marL="207935" marR="0" lvl="0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Główne zainteresowania:</a:t>
            </a:r>
          </a:p>
          <a:p>
            <a:pPr marL="485181" marR="0" lvl="1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Optymalizacja wykorzystania infrastruktury</a:t>
            </a:r>
          </a:p>
          <a:p>
            <a:pPr marL="485181" marR="0" lvl="1" indent="-20793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Migracja do najnowszych wersji (lokalnie i w chmurze)</a:t>
            </a:r>
          </a:p>
          <a:p>
            <a:pPr marL="27981" indent="-2079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kern="0" dirty="0">
                <a:solidFill>
                  <a:prstClr val="white"/>
                </a:solidFill>
                <a:latin typeface="Aptos" panose="02110004020202020204"/>
              </a:rPr>
              <a:t>Partner </a:t>
            </a:r>
            <a:r>
              <a:rPr lang="pl-PL" sz="1600" kern="0" dirty="0" err="1">
                <a:solidFill>
                  <a:prstClr val="white"/>
                </a:solidFill>
                <a:latin typeface="Aptos" panose="02110004020202020204"/>
              </a:rPr>
              <a:t>Loxone</a:t>
            </a:r>
            <a:r>
              <a:rPr lang="pl-PL" sz="1600" kern="0" dirty="0">
                <a:solidFill>
                  <a:prstClr val="white"/>
                </a:solidFill>
                <a:latin typeface="Aptos" panose="02110004020202020204"/>
              </a:rPr>
              <a:t> – rozwiązania Smart Home</a:t>
            </a:r>
          </a:p>
          <a:p>
            <a:pPr marL="27981" indent="-2079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kern="0" dirty="0">
                <a:solidFill>
                  <a:prstClr val="white"/>
                </a:solidFill>
                <a:latin typeface="Aptos" panose="02110004020202020204"/>
              </a:rPr>
              <a:t>Prywatnie fan motoryzacji i biegania ;)</a:t>
            </a:r>
            <a:endParaRPr kumimoji="0" lang="pl-P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28618-A183-250E-6569-16D43F66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469" y="2160907"/>
            <a:ext cx="2122700" cy="2098301"/>
          </a:xfrm>
          <a:prstGeom prst="rect">
            <a:avLst/>
          </a:prstGeom>
        </p:spPr>
      </p:pic>
      <p:pic>
        <p:nvPicPr>
          <p:cNvPr id="6" name="Picture 5" descr="A blue square with white letters on it&#10;&#10;Description automatically generated">
            <a:extLst>
              <a:ext uri="{FF2B5EF4-FFF2-40B4-BE49-F238E27FC236}">
                <a16:creationId xmlns:a16="http://schemas.microsoft.com/office/drawing/2014/main" id="{230B5709-6BD9-CD3C-C2DB-F3336E76A4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6" y="5707046"/>
            <a:ext cx="313919" cy="313919"/>
          </a:xfrm>
          <a:prstGeom prst="rect">
            <a:avLst/>
          </a:prstGeom>
        </p:spPr>
      </p:pic>
      <p:pic>
        <p:nvPicPr>
          <p:cNvPr id="18" name="Picture 2" descr="Microsoft Most Valuable Professional (MVP) Alumni badge image. Validation. Issued by Microsoft MVP and Student Ambassadors Communities">
            <a:extLst>
              <a:ext uri="{FF2B5EF4-FFF2-40B4-BE49-F238E27FC236}">
                <a16:creationId xmlns:a16="http://schemas.microsoft.com/office/drawing/2014/main" id="{976F7AAC-0200-7DE1-FDFB-594F58EA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638" y="5159687"/>
            <a:ext cx="770162" cy="7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91C72ACF-53D5-7EE2-D689-E2FECAE449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52" y="5199975"/>
            <a:ext cx="768310" cy="770162"/>
          </a:xfrm>
          <a:prstGeom prst="rect">
            <a:avLst/>
          </a:prstGeom>
        </p:spPr>
      </p:pic>
      <p:pic>
        <p:nvPicPr>
          <p:cNvPr id="26" name="Picture 25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FF2AEC74-1853-7B12-9CEF-D3E8647F47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79" y="5219953"/>
            <a:ext cx="770117" cy="770117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6560EE4F-AB08-1B16-CB4B-E7B12E2AB1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65" y="5217594"/>
            <a:ext cx="770162" cy="770162"/>
          </a:xfrm>
          <a:prstGeom prst="rect">
            <a:avLst/>
          </a:prstGeom>
        </p:spPr>
      </p:pic>
      <p:pic>
        <p:nvPicPr>
          <p:cNvPr id="30" name="Picture 29" descr="A blue and white logo&#10;&#10;Description automatically generated">
            <a:extLst>
              <a:ext uri="{FF2B5EF4-FFF2-40B4-BE49-F238E27FC236}">
                <a16:creationId xmlns:a16="http://schemas.microsoft.com/office/drawing/2014/main" id="{9CD19314-2571-EED7-799E-DE36D7B8AC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48" y="5203320"/>
            <a:ext cx="770162" cy="770162"/>
          </a:xfrm>
          <a:prstGeom prst="rect">
            <a:avLst/>
          </a:prstGeom>
        </p:spPr>
      </p:pic>
      <p:pic>
        <p:nvPicPr>
          <p:cNvPr id="32" name="Picture 31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BB95E48B-6490-9473-55C6-ECBBD3347B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62" y="5200020"/>
            <a:ext cx="770117" cy="770117"/>
          </a:xfrm>
          <a:prstGeom prst="rect">
            <a:avLst/>
          </a:prstGeom>
        </p:spPr>
      </p:pic>
      <p:pic>
        <p:nvPicPr>
          <p:cNvPr id="34" name="Picture 33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366A0442-75E8-84EB-EF40-E448241EEF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08" y="5219908"/>
            <a:ext cx="770162" cy="770162"/>
          </a:xfrm>
          <a:prstGeom prst="rect">
            <a:avLst/>
          </a:prstGeom>
        </p:spPr>
      </p:pic>
      <p:pic>
        <p:nvPicPr>
          <p:cNvPr id="36" name="Picture 35" descr="A blue envelope with a white paper inside&#10;&#10;Description automatically generated">
            <a:extLst>
              <a:ext uri="{FF2B5EF4-FFF2-40B4-BE49-F238E27FC236}">
                <a16:creationId xmlns:a16="http://schemas.microsoft.com/office/drawing/2014/main" id="{CA892271-0356-60E9-76AC-883BA560BF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7" y="5380733"/>
            <a:ext cx="313919" cy="313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D2485-0451-006F-634E-0FE7010534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1318" y="3785565"/>
            <a:ext cx="1932482" cy="703976"/>
          </a:xfrm>
          <a:prstGeom prst="rect">
            <a:avLst/>
          </a:prstGeom>
        </p:spPr>
      </p:pic>
      <p:pic>
        <p:nvPicPr>
          <p:cNvPr id="2" name="Picture 2" descr="AWS Certified Solutions Architect – Associate - Credly">
            <a:extLst>
              <a:ext uri="{FF2B5EF4-FFF2-40B4-BE49-F238E27FC236}">
                <a16:creationId xmlns:a16="http://schemas.microsoft.com/office/drawing/2014/main" id="{DDB17A2B-A81E-CE62-5E8B-6BC210A6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654" y="5215453"/>
            <a:ext cx="770162" cy="7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2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A8111-2AF7-E30E-F821-C8DE6C52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81F12-CD95-58ED-BEB1-9FBF6A89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4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FA15-DF69-08D9-DBAE-0F74F1A0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Wprowadzenie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FF8A-A0F1-D960-EC26-BF71F8DA8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zaprezentował nową wersję SQL Server na konferencji </a:t>
            </a:r>
            <a:r>
              <a:rPr lang="pl-PL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 </a:t>
            </a:r>
            <a:r>
              <a:rPr lang="pl-PL" strike="sngStrik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Summit</a:t>
            </a:r>
            <a:r>
              <a:rPr lang="pl-PL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2025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Microsoft </a:t>
            </a:r>
            <a:r>
              <a:rPr lang="pl-P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Iginite</a:t>
            </a:r>
            <a:endParaRPr lang="pl-PL" strike="sngStrik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Zastanowimy się dlaczego warto rozważyć nową wersję</a:t>
            </a:r>
          </a:p>
          <a:p>
            <a:pPr algn="just">
              <a:lnSpc>
                <a:spcPct val="10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Omówimy kluczowe zmiany w porównaniu do poprzednich wersji</a:t>
            </a:r>
          </a:p>
          <a:p>
            <a:pPr algn="just">
              <a:lnSpc>
                <a:spcPct val="10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praktycznych przykładach pokaże jak wykorzystać nowości</a:t>
            </a:r>
          </a:p>
        </p:txBody>
      </p:sp>
    </p:spTree>
    <p:extLst>
      <p:ext uri="{BB962C8B-B14F-4D97-AF65-F5344CB8AC3E}">
        <p14:creationId xmlns:p14="http://schemas.microsoft.com/office/powerpoint/2010/main" val="36379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FEED-3B3F-50A1-29A7-C45F6E69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Dlaczego warto skorzystać z SQL 2025?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1C3EF-05FF-803D-44CD-FAA76249E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Obniżenie kosztów infrastruktury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Utrzymanie wsparcia dla aplikacji korzystających z baz danych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Zapewnienie wyboru i nowych funkcjonalności dla klientów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Okazja aby zmodernizować sprzęt oraz aplikację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8760F-4529-E4B2-8917-D43E4BE5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6">
            <a:extLst>
              <a:ext uri="{FF2B5EF4-FFF2-40B4-BE49-F238E27FC236}">
                <a16:creationId xmlns:a16="http://schemas.microsoft.com/office/drawing/2014/main" id="{AD9399C6-4588-3FB9-F0D3-5C8D709A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1950"/>
            <a:ext cx="11018520" cy="492443"/>
          </a:xfrm>
        </p:spPr>
        <p:txBody>
          <a:bodyPr vert="horz"/>
          <a:lstStyle/>
          <a:p>
            <a:r>
              <a:rPr lang="en-US" sz="3200" dirty="0">
                <a:cs typeface="Segoe UI"/>
              </a:rPr>
              <a:t>Microsoft SQL Server ™ Analytics Performance SF @ 3TB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4AF297F-B27C-30DC-6E23-431E03946010}"/>
              </a:ext>
            </a:extLst>
          </p:cNvPr>
          <p:cNvSpPr txBox="1">
            <a:spLocks/>
          </p:cNvSpPr>
          <p:nvPr/>
        </p:nvSpPr>
        <p:spPr>
          <a:xfrm>
            <a:off x="506143" y="830395"/>
            <a:ext cx="11025188" cy="36933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0000">
                      <a:srgbClr val="2A446F"/>
                    </a:gs>
                    <a:gs pos="0">
                      <a:srgbClr val="73262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Comparing 5th Gen EPYC vs 5th Gen Xeon – MEDIUM (16 cores and 32 cores / node)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8F81019-26D6-9BF4-5A6C-26D8C3BEC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684331"/>
              </p:ext>
            </p:extLst>
          </p:nvPr>
        </p:nvGraphicFramePr>
        <p:xfrm>
          <a:off x="652692" y="2281350"/>
          <a:ext cx="5154461" cy="3725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B21F2A-36ED-A990-1632-BE5C711689E8}"/>
              </a:ext>
            </a:extLst>
          </p:cNvPr>
          <p:cNvGraphicFramePr>
            <a:graphicFrameLocks/>
          </p:cNvGraphicFramePr>
          <p:nvPr/>
        </p:nvGraphicFramePr>
        <p:xfrm>
          <a:off x="6264449" y="2308301"/>
          <a:ext cx="5321669" cy="373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8CEC7C-A390-D9FF-26D5-ACD6C91C0F9A}"/>
              </a:ext>
            </a:extLst>
          </p:cNvPr>
          <p:cNvSpPr txBox="1"/>
          <p:nvPr/>
        </p:nvSpPr>
        <p:spPr>
          <a:xfrm>
            <a:off x="549006" y="6276697"/>
            <a:ext cx="85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https://www.microsoft.com/en-us/sql-server/sql-server-2022-pricing As of 5/2/2025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Sans Small" pitchFamily="2" charset="0"/>
              </a:rPr>
              <a:t>Testing conducted internally by AMD and is comparable to published TPC-H benchmark results.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AMD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Endnote 9xx5-221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24FC0-2E8F-730B-079A-47D906155680}"/>
              </a:ext>
            </a:extLst>
          </p:cNvPr>
          <p:cNvSpPr txBox="1"/>
          <p:nvPr/>
        </p:nvSpPr>
        <p:spPr>
          <a:xfrm>
            <a:off x="1685297" y="1562433"/>
            <a:ext cx="317845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 Semibold" pitchFamily="2" charset="0"/>
              </a:rPr>
              <a:t>TPC-H Perf @ 16 or 32 cores per node (Higher is better)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F01E7-231F-9058-C25A-B8229D99FC81}"/>
              </a:ext>
            </a:extLst>
          </p:cNvPr>
          <p:cNvSpPr txBox="1"/>
          <p:nvPr/>
        </p:nvSpPr>
        <p:spPr>
          <a:xfrm>
            <a:off x="7155651" y="1562433"/>
            <a:ext cx="34284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 Semibold" pitchFamily="2" charset="0"/>
              </a:rPr>
              <a:t>Software License cost* (16c-32c) for 10M Queries (Lower is better) </a:t>
            </a: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0501A39F-3460-41F2-A6AF-BFF7F023F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7198" y="1431234"/>
            <a:ext cx="5470354" cy="4679633"/>
          </a:xfrm>
          <a:prstGeom prst="roundRect">
            <a:avLst>
              <a:gd name="adj" fmla="val 5505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457200" tIns="274320" rIns="274320" bIns="2743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2344F1C1-5A8B-39C2-28C6-BDB19D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30247" y="1431234"/>
            <a:ext cx="5470354" cy="4679633"/>
          </a:xfrm>
          <a:prstGeom prst="roundRect">
            <a:avLst>
              <a:gd name="adj" fmla="val 5505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457200" tIns="274320" rIns="274320" bIns="2743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FBDD7F-EDD9-AF63-C8A6-DD88534506A7}"/>
              </a:ext>
            </a:extLst>
          </p:cNvPr>
          <p:cNvCxnSpPr/>
          <p:nvPr/>
        </p:nvCxnSpPr>
        <p:spPr>
          <a:xfrm>
            <a:off x="1600200" y="5486400"/>
            <a:ext cx="3886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B47722-EF6F-6D6A-0519-B062AB1C2C9C}"/>
              </a:ext>
            </a:extLst>
          </p:cNvPr>
          <p:cNvCxnSpPr/>
          <p:nvPr/>
        </p:nvCxnSpPr>
        <p:spPr>
          <a:xfrm>
            <a:off x="7442200" y="5257800"/>
            <a:ext cx="3886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1712A6-86DA-485B-897E-A6B43E37134B}"/>
              </a:ext>
            </a:extLst>
          </p:cNvPr>
          <p:cNvCxnSpPr>
            <a:cxnSpLocks/>
          </p:cNvCxnSpPr>
          <p:nvPr/>
        </p:nvCxnSpPr>
        <p:spPr>
          <a:xfrm flipV="1">
            <a:off x="9833977" y="2651518"/>
            <a:ext cx="0" cy="60056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FBBB8E-E1C6-4160-AF58-855C4C44A814}"/>
              </a:ext>
            </a:extLst>
          </p:cNvPr>
          <p:cNvCxnSpPr>
            <a:cxnSpLocks/>
          </p:cNvCxnSpPr>
          <p:nvPr/>
        </p:nvCxnSpPr>
        <p:spPr>
          <a:xfrm flipH="1">
            <a:off x="8412988" y="2651518"/>
            <a:ext cx="2293112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39C37A-062D-F77E-2205-ED202A111431}"/>
              </a:ext>
            </a:extLst>
          </p:cNvPr>
          <p:cNvSpPr txBox="1"/>
          <p:nvPr/>
        </p:nvSpPr>
        <p:spPr>
          <a:xfrm>
            <a:off x="9437152" y="2780013"/>
            <a:ext cx="793650" cy="3689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Small" pitchFamily="2" charset="0"/>
                <a:cs typeface="Segoe Sans Small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Small"/>
                <a:ea typeface="+mn-ea"/>
                <a:cs typeface="Segoe Sans Small"/>
              </a:rPr>
              <a:t>~23%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Small"/>
                <a:ea typeface="+mn-ea"/>
                <a:cs typeface="Segoe Sans Small"/>
              </a:rPr>
              <a:t>savings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Small" pitchFamily="2" charset="0"/>
              <a:ea typeface="+mn-ea"/>
              <a:cs typeface="Segoe Sans Small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DF57FD-2A89-EA7A-0E4B-22D2C246BC47}"/>
              </a:ext>
            </a:extLst>
          </p:cNvPr>
          <p:cNvCxnSpPr>
            <a:cxnSpLocks/>
          </p:cNvCxnSpPr>
          <p:nvPr/>
        </p:nvCxnSpPr>
        <p:spPr>
          <a:xfrm flipV="1">
            <a:off x="10706100" y="2651518"/>
            <a:ext cx="0" cy="97427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3676D2-24C6-3AFE-6805-DF82110446B4}"/>
              </a:ext>
            </a:extLst>
          </p:cNvPr>
          <p:cNvSpPr txBox="1"/>
          <p:nvPr/>
        </p:nvSpPr>
        <p:spPr>
          <a:xfrm>
            <a:off x="10309275" y="2780013"/>
            <a:ext cx="793650" cy="3689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Small" pitchFamily="2" charset="0"/>
                <a:cs typeface="Segoe Sans Small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Small"/>
                <a:ea typeface="+mn-ea"/>
                <a:cs typeface="Segoe Sans Small"/>
              </a:rPr>
              <a:t>~37%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Small"/>
                <a:ea typeface="+mn-ea"/>
                <a:cs typeface="Segoe Sans Small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2751792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C56-B144-8E8A-7147-1F915B1E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Wsparcie dla produktów Microsoft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79B42-BD3A-3116-356C-DF6D5A21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Wsparcie podstawowe (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Mainstream </a:t>
            </a:r>
            <a:r>
              <a:rPr lang="pl-P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obejmuje aktualizacje funkcjonalności, wydajności, skalowalności </a:t>
            </a:r>
            <a:b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zabezpieczeń – </a:t>
            </a:r>
            <a:r>
              <a:rPr lang="pl-PL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lat</a:t>
            </a:r>
          </a:p>
          <a:p>
            <a:pPr marL="514350" indent="-514350" algn="just"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Wsparcie rozszerzone (</a:t>
            </a:r>
            <a:r>
              <a:rPr lang="pl-P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Extended </a:t>
            </a:r>
            <a:r>
              <a:rPr lang="pl-P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obejmuje wyłącznie aktualizacje zabezpieczeń – </a:t>
            </a:r>
            <a:r>
              <a:rPr lang="pl-PL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lat</a:t>
            </a:r>
          </a:p>
          <a:p>
            <a:pPr marL="514350" indent="-514350" algn="just"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Rozszerzone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aktualizacje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zabezpieczeń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Extended Security Updates</a:t>
            </a:r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- </a:t>
            </a:r>
            <a:r>
              <a:rPr lang="pl-PL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lata</a:t>
            </a:r>
            <a:endParaRPr lang="en-US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44C5A4-9CC3-00BD-DA80-DED23E89D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430741"/>
              </p:ext>
            </p:extLst>
          </p:nvPr>
        </p:nvGraphicFramePr>
        <p:xfrm>
          <a:off x="858000" y="1315959"/>
          <a:ext cx="10475999" cy="5184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855">
                  <a:extLst>
                    <a:ext uri="{9D8B030D-6E8A-4147-A177-3AD203B41FA5}">
                      <a16:colId xmlns:a16="http://schemas.microsoft.com/office/drawing/2014/main" val="3978583884"/>
                    </a:ext>
                  </a:extLst>
                </a:gridCol>
                <a:gridCol w="1864536">
                  <a:extLst>
                    <a:ext uri="{9D8B030D-6E8A-4147-A177-3AD203B41FA5}">
                      <a16:colId xmlns:a16="http://schemas.microsoft.com/office/drawing/2014/main" val="3840093057"/>
                    </a:ext>
                  </a:extLst>
                </a:gridCol>
                <a:gridCol w="1864536">
                  <a:extLst>
                    <a:ext uri="{9D8B030D-6E8A-4147-A177-3AD203B41FA5}">
                      <a16:colId xmlns:a16="http://schemas.microsoft.com/office/drawing/2014/main" val="4012092514"/>
                    </a:ext>
                  </a:extLst>
                </a:gridCol>
                <a:gridCol w="1864536">
                  <a:extLst>
                    <a:ext uri="{9D8B030D-6E8A-4147-A177-3AD203B41FA5}">
                      <a16:colId xmlns:a16="http://schemas.microsoft.com/office/drawing/2014/main" val="1513772946"/>
                    </a:ext>
                  </a:extLst>
                </a:gridCol>
                <a:gridCol w="1864536">
                  <a:extLst>
                    <a:ext uri="{9D8B030D-6E8A-4147-A177-3AD203B41FA5}">
                      <a16:colId xmlns:a16="http://schemas.microsoft.com/office/drawing/2014/main" val="3289820679"/>
                    </a:ext>
                  </a:extLst>
                </a:gridCol>
              </a:tblGrid>
              <a:tr h="1025393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Wersja MS SQL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wydania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Wsparcie podstawowe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Wsparcie rozszerzone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Rozszerzone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aktualizacje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zabezpieczeń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01916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00B05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2025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2025-11-19*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2030-11-19*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2035-11-19*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2038-11-19*</a:t>
                      </a:r>
                      <a:endParaRPr lang="en-US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9447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00B05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2022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2022-11-16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2028-01-11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2033-01-11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2036-01-11*</a:t>
                      </a:r>
                      <a:endParaRPr lang="en-US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24980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2019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2019-11-04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2025-02-28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2030-01-08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2033-01-08*</a:t>
                      </a:r>
                      <a:endParaRPr lang="en-US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10572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2017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2017-10-02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2022-10-11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2027-10-12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2030-10-12*</a:t>
                      </a:r>
                      <a:endParaRPr lang="en-US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08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2016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2016-06-01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2021-07-13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FF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2026-07-14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2029-07-17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66486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2014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2014-06-05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2019-07-09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2024-07-09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2027-07-12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3607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2012-05-20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2017-07-11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2022-07-11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2025-07-08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789969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2008 R2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2010-06-20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2014-07-08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2019-07-09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2023-06-11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6798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2008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2008-11-06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2014-07-08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2019-07-09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2023-06-11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168649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2005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2006-01-14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2011-04-12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2016-04-12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436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57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68DF-541B-CA9C-511D-3DC542308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64F96A-4692-E060-8AB5-C55741E20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773653"/>
              </p:ext>
            </p:extLst>
          </p:nvPr>
        </p:nvGraphicFramePr>
        <p:xfrm>
          <a:off x="1452000" y="1222218"/>
          <a:ext cx="9288000" cy="5297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640">
                  <a:extLst>
                    <a:ext uri="{9D8B030D-6E8A-4147-A177-3AD203B41FA5}">
                      <a16:colId xmlns:a16="http://schemas.microsoft.com/office/drawing/2014/main" val="3978583884"/>
                    </a:ext>
                  </a:extLst>
                </a:gridCol>
                <a:gridCol w="1140707">
                  <a:extLst>
                    <a:ext uri="{9D8B030D-6E8A-4147-A177-3AD203B41FA5}">
                      <a16:colId xmlns:a16="http://schemas.microsoft.com/office/drawing/2014/main" val="3867309463"/>
                    </a:ext>
                  </a:extLst>
                </a:gridCol>
                <a:gridCol w="1347660">
                  <a:extLst>
                    <a:ext uri="{9D8B030D-6E8A-4147-A177-3AD203B41FA5}">
                      <a16:colId xmlns:a16="http://schemas.microsoft.com/office/drawing/2014/main" val="4012092514"/>
                    </a:ext>
                  </a:extLst>
                </a:gridCol>
                <a:gridCol w="4537993">
                  <a:extLst>
                    <a:ext uri="{9D8B030D-6E8A-4147-A177-3AD203B41FA5}">
                      <a16:colId xmlns:a16="http://schemas.microsoft.com/office/drawing/2014/main" val="1513772946"/>
                    </a:ext>
                  </a:extLst>
                </a:gridCol>
              </a:tblGrid>
              <a:tr h="722703">
                <a:tc>
                  <a:txBody>
                    <a:bodyPr/>
                    <a:lstStyle/>
                    <a:p>
                      <a:pPr algn="l"/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Wersja MS SQL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Wersja silnika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Poziom zgodności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Wspierane poziomy zgodności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01916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Azure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SQL DB/MI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17/16*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170/160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1504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2025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9447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2022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24980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2019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10572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2017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08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2016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66486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2014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3607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2012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110,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90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789969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2008 R2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10.50.x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90, 80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67981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2008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10.0.x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</a:t>
                      </a: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90, 80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168649"/>
                  </a:ext>
                </a:extLst>
              </a:tr>
              <a:tr h="415861">
                <a:tc>
                  <a:txBody>
                    <a:bodyPr/>
                    <a:lstStyle/>
                    <a:p>
                      <a:r>
                        <a:rPr lang="pl-PL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Server 2005</a:t>
                      </a:r>
                      <a:endParaRPr lang="en-US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9.X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90, 80, 70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436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7094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mmunity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taCommunity_16x9.potx" id="{D573177E-A89D-4FAB-96AA-0533CCE05D9A}" vid="{3DE8DBAB-EC63-4F72-BC18-354EFB3F551A}"/>
    </a:ext>
  </a:extLst>
</a:theme>
</file>

<file path=ppt/theme/theme2.xml><?xml version="1.0" encoding="utf-8"?>
<a:theme xmlns:a="http://schemas.openxmlformats.org/drawingml/2006/main" name="2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3.xml><?xml version="1.0" encoding="utf-8"?>
<a:theme xmlns:a="http://schemas.openxmlformats.org/drawingml/2006/main" name="3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4.xml><?xml version="1.0" encoding="utf-8"?>
<a:theme xmlns:a="http://schemas.openxmlformats.org/drawingml/2006/main" name="4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5.xml><?xml version="1.0" encoding="utf-8"?>
<a:theme xmlns:a="http://schemas.openxmlformats.org/drawingml/2006/main" name="5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6.xml><?xml version="1.0" encoding="utf-8"?>
<a:theme xmlns:a="http://schemas.openxmlformats.org/drawingml/2006/main" name="Microsoft Ignite 16:9 Template Light">
  <a:themeElements>
    <a:clrScheme name="Custom 58">
      <a:dk1>
        <a:srgbClr val="000000"/>
      </a:dk1>
      <a:lt1>
        <a:srgbClr val="F4F3F5"/>
      </a:lt1>
      <a:dk2>
        <a:srgbClr val="2A446F"/>
      </a:dk2>
      <a:lt2>
        <a:srgbClr val="F4F3F5"/>
      </a:lt2>
      <a:accent1>
        <a:srgbClr val="0078D4"/>
      </a:accent1>
      <a:accent2>
        <a:srgbClr val="C03BC4"/>
      </a:accent2>
      <a:accent3>
        <a:srgbClr val="2A446F"/>
      </a:accent3>
      <a:accent4>
        <a:srgbClr val="B1B3B3"/>
      </a:accent4>
      <a:accent5>
        <a:srgbClr val="8661C5"/>
      </a:accent5>
      <a:accent6>
        <a:srgbClr val="8C8279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Ignite_2025_16-9 Event-template.potx" id="{1862E5A4-93FD-4D41-8601-95AE562FD9DF}" vid="{41B775BF-E29A-4701-9FC9-C12DAAC44CF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2706</Words>
  <Application>Microsoft Office PowerPoint</Application>
  <PresentationFormat>Panoramiczny</PresentationFormat>
  <Paragraphs>516</Paragraphs>
  <Slides>30</Slides>
  <Notes>11</Notes>
  <HiddenSlides>0</HiddenSlides>
  <MMClips>0</MMClips>
  <ScaleCrop>false</ScaleCrop>
  <HeadingPairs>
    <vt:vector size="4" baseType="variant">
      <vt:variant>
        <vt:lpstr>Motyw</vt:lpstr>
      </vt:variant>
      <vt:variant>
        <vt:i4>6</vt:i4>
      </vt:variant>
      <vt:variant>
        <vt:lpstr>Tytuły slajdów</vt:lpstr>
      </vt:variant>
      <vt:variant>
        <vt:i4>30</vt:i4>
      </vt:variant>
    </vt:vector>
  </HeadingPairs>
  <TitlesOfParts>
    <vt:vector size="36" baseType="lpstr">
      <vt:lpstr>Data Community</vt:lpstr>
      <vt:lpstr>2_Microsoft Build 16:9 Template Light</vt:lpstr>
      <vt:lpstr>3_Microsoft Build 16:9 Template Light</vt:lpstr>
      <vt:lpstr>4_Microsoft Build 16:9 Template Light</vt:lpstr>
      <vt:lpstr>5_Microsoft Build 16:9 Template Light</vt:lpstr>
      <vt:lpstr>Microsoft Ignite 16:9 Template Light</vt:lpstr>
      <vt:lpstr>Microsoft SQL Server 2025 - kolejna wersja, ale czy warto z niej skorzystać?</vt:lpstr>
      <vt:lpstr>Agenda</vt:lpstr>
      <vt:lpstr>Kilka słów o mnie</vt:lpstr>
      <vt:lpstr>Wprowadzenie</vt:lpstr>
      <vt:lpstr>Dlaczego warto skorzystać z SQL 2025? </vt:lpstr>
      <vt:lpstr>Microsoft SQL Server ™ Analytics Performance SF @ 3TB</vt:lpstr>
      <vt:lpstr>Wsparcie dla produktów Microsoft</vt:lpstr>
      <vt:lpstr>Prezentacja programu PowerPoint</vt:lpstr>
      <vt:lpstr>Prezentacja programu PowerPoint</vt:lpstr>
      <vt:lpstr>Prezentacja programu PowerPoint</vt:lpstr>
      <vt:lpstr>SQL Server 2025</vt:lpstr>
      <vt:lpstr>Nowe darmowe edycje SQL Server</vt:lpstr>
      <vt:lpstr>Prezentacja programu PowerPoint</vt:lpstr>
      <vt:lpstr>Nowe funkcjonalności dla deweloperów</vt:lpstr>
      <vt:lpstr>JSON</vt:lpstr>
      <vt:lpstr>REST in the engine?</vt:lpstr>
      <vt:lpstr>Prezentacja programu PowerPoint</vt:lpstr>
      <vt:lpstr>Mission Critical Engine Performance and Availability for your modern database</vt:lpstr>
      <vt:lpstr>Ulepszenia związane z wydajnością</vt:lpstr>
      <vt:lpstr>Prezentacja programu PowerPoint</vt:lpstr>
      <vt:lpstr>Ulepszenia związane z bezpieczeństwem</vt:lpstr>
      <vt:lpstr>Secure by default Provide the latest security capabilities for your data</vt:lpstr>
      <vt:lpstr>Go passwordless with a Managed Identity</vt:lpstr>
      <vt:lpstr>The SQL Server 2025 Platform Architecture</vt:lpstr>
      <vt:lpstr>Podsumowanie</vt:lpstr>
      <vt:lpstr>Call to Action</vt:lpstr>
      <vt:lpstr>Q&amp;A</vt:lpstr>
      <vt:lpstr>Pytania do Was:</vt:lpstr>
      <vt:lpstr>Ankieta</vt:lpstr>
      <vt:lpstr>Dziękuje!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Michał Sadowski</dc:creator>
  <cp:lastModifiedBy>Michał Sadowski</cp:lastModifiedBy>
  <cp:revision>3</cp:revision>
  <dcterms:created xsi:type="dcterms:W3CDTF">2025-04-08T16:24:00Z</dcterms:created>
  <dcterms:modified xsi:type="dcterms:W3CDTF">2025-11-24T13:08:31Z</dcterms:modified>
</cp:coreProperties>
</file>